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1" r:id="rId3"/>
    <p:sldId id="265" r:id="rId4"/>
    <p:sldId id="272" r:id="rId5"/>
    <p:sldId id="273" r:id="rId6"/>
    <p:sldId id="266" r:id="rId7"/>
    <p:sldId id="267" r:id="rId8"/>
    <p:sldId id="268" r:id="rId9"/>
    <p:sldId id="269" r:id="rId10"/>
    <p:sldId id="270" r:id="rId11"/>
    <p:sldId id="257" r:id="rId12"/>
    <p:sldId id="264" r:id="rId13"/>
    <p:sldId id="261" r:id="rId14"/>
    <p:sldId id="263" r:id="rId15"/>
    <p:sldId id="259" r:id="rId16"/>
    <p:sldId id="25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3/25/2024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rmarquesjr@gmail.com" TargetMode="External"/><Relationship Id="rId2" Type="http://schemas.openxmlformats.org/officeDocument/2006/relationships/hyperlink" Target="mailto:thomazabdalla@ufam.edu.br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D3C082-D071-405C-BC3B-135FDA3B5D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3200" b="1" dirty="0">
                <a:latin typeface="Comic Sans MS" panose="030F0702030302020204" pitchFamily="66" charset="0"/>
              </a:rPr>
              <a:t>LONGEVO, ANCIÃO, ADULTEZ, IDOSO, VELHO [...]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A044DE2-6361-4D43-8CF2-FF279A6F34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0000" lnSpcReduction="2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dirty="0"/>
              <a:t>Pós- doutor Thomaz Décio Abdalla Siqueira;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dirty="0" err="1"/>
              <a:t>Nelzo</a:t>
            </a:r>
            <a:r>
              <a:rPr lang="pt-BR" dirty="0"/>
              <a:t> Ronaldo de Paula Cabral Marques Junior.</a:t>
            </a:r>
          </a:p>
          <a:p>
            <a:r>
              <a:rPr lang="pt-BR" i="1" dirty="0"/>
              <a:t>E-mails</a:t>
            </a:r>
            <a:r>
              <a:rPr lang="pt-BR" dirty="0"/>
              <a:t>:</a:t>
            </a:r>
          </a:p>
          <a:p>
            <a:r>
              <a:rPr lang="pt-BR" sz="2900" dirty="0">
                <a:hlinkClick r:id="rId2"/>
              </a:rPr>
              <a:t>thomazabdalla@ufam.edu.br</a:t>
            </a:r>
            <a:endParaRPr lang="pt-BR" sz="2900" dirty="0"/>
          </a:p>
          <a:p>
            <a:r>
              <a:rPr lang="pt-BR" sz="2900" dirty="0">
                <a:hlinkClick r:id="rId3"/>
              </a:rPr>
              <a:t>mrmarquesjr@gmail.com</a:t>
            </a:r>
            <a:endParaRPr lang="pt-BR" sz="2900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54957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85774D-0FE9-414C-BD9A-C8160CBE3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>Senescência ou Envelhecimento fisiológico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DE063DD-577E-42D2-BA91-811E58AEE8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A senescência ou envelhecimento fisiológico é definido como um conjunto de alterações que ocorrem no organismo humano que implica em perda progressiva da reserva funcional sem que comprometa as necessidades básicas de manutenção de vida. (JACOB-FILHO et al., 2006). Em contrapartida, a senilidade ou envelhecimento patológico denomina-se como conjunto de alterações que ocorrem no organismo em decorrência de doenças e do estilo de vida que acompanha o indivíduo até a fase idosa. (JACOB-FILHO, 2006).</a:t>
            </a:r>
          </a:p>
        </p:txBody>
      </p:sp>
    </p:spTree>
    <p:extLst>
      <p:ext uri="{BB962C8B-B14F-4D97-AF65-F5344CB8AC3E}">
        <p14:creationId xmlns:p14="http://schemas.microsoft.com/office/powerpoint/2010/main" val="3359979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E0A40F-CC4A-4312-AC5D-FB7E46912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>A diferença entre o velho e o idoso</a:t>
            </a:r>
            <a:br>
              <a:rPr lang="pt-BR" b="1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49FF469-717C-4465-81A5-7F1F83C6A2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O </a:t>
            </a:r>
            <a:r>
              <a:rPr lang="pt-BR" b="1" dirty="0"/>
              <a:t>idoso</a:t>
            </a:r>
            <a:r>
              <a:rPr lang="pt-BR" dirty="0"/>
              <a:t> é aquela pessoa que tem muitos anos de idade; O idoso sempre sorri e participa do cotidiano, com a experiência dos anos vividos, buscando encontrar soluções e, assim, sonha, aprende e ensina;</a:t>
            </a:r>
          </a:p>
          <a:p>
            <a:pPr algn="just"/>
            <a:r>
              <a:rPr lang="pt-BR" dirty="0"/>
              <a:t>O idoso tem a felicidade de poder dizer que teve, ao longo dos anos, uma vida produtiva e mantém a esperança de ser útil por mais tempo, já que possui o elo entre o passado e o presente, igual ao jovem que vive o presente pensando no futuro; assim os dois, idoso e jovem, convivem o presente harmonioso e participativo. </a:t>
            </a:r>
          </a:p>
        </p:txBody>
      </p:sp>
    </p:spTree>
    <p:extLst>
      <p:ext uri="{BB962C8B-B14F-4D97-AF65-F5344CB8AC3E}">
        <p14:creationId xmlns:p14="http://schemas.microsoft.com/office/powerpoint/2010/main" val="302362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E46B59-C31D-4785-936D-34FFAE70C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A diferença entre o idoso e o velho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412613E-E8A2-4B9E-9877-9722AC51FB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Como o sol, o idoso vê o horizonte se despontar diariamente trazendo sonhos e esperanças;</a:t>
            </a:r>
          </a:p>
          <a:p>
            <a:pPr algn="just"/>
            <a:r>
              <a:rPr lang="pt-BR" dirty="0"/>
              <a:t>O idoso curte o resto dos seus dias com planos para o futuro; </a:t>
            </a:r>
          </a:p>
          <a:p>
            <a:pPr algn="just"/>
            <a:r>
              <a:rPr lang="pt-BR" dirty="0"/>
              <a:t>O idoso tem uma vida ativa, cheia de projetos e esperança; para ele o tempo passa muito rápido e a velhice nunca chega;</a:t>
            </a:r>
          </a:p>
          <a:p>
            <a:pPr algn="just"/>
            <a:r>
              <a:rPr lang="pt-BR" dirty="0"/>
              <a:t>O idoso busca na modernidade diálogo com a juventude e assim compreender os novos tempos;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22116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8F1F89-DED8-4D14-8ADE-EA16DA56A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A diferença entre o idoso e o velho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4F4531B-1570-479E-8511-A838C9A8A4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O </a:t>
            </a:r>
            <a:r>
              <a:rPr lang="pt-BR" b="1" dirty="0"/>
              <a:t>velho</a:t>
            </a:r>
            <a:r>
              <a:rPr lang="pt-BR" dirty="0"/>
              <a:t> é aquela pessoa que, em qualquer época da vida, perde a jovialidade.</a:t>
            </a:r>
          </a:p>
          <a:p>
            <a:r>
              <a:rPr lang="pt-BR" dirty="0"/>
              <a:t>O velho adormece e não sonha mais e, sendo assim, não sonha, não aprende e não ensina.</a:t>
            </a:r>
          </a:p>
          <a:p>
            <a:pPr algn="just"/>
            <a:r>
              <a:rPr lang="pt-BR" dirty="0"/>
              <a:t>O velho carrega o amargor e não se preocupa por não participar e nem transmitir experiências para outras gerações; afinal de contas </a:t>
            </a:r>
            <a:r>
              <a:rPr lang="pt-BR" u="sng" dirty="0"/>
              <a:t>S</a:t>
            </a:r>
            <a:r>
              <a:rPr lang="pt-BR" dirty="0"/>
              <a:t>ó faz o que aprendeu a vida inteira: transmitir pessimismo e desilusão. Dessa forma o idoso se remoça a cada amanhecer e o velho se esvai a cada noite que acaba.</a:t>
            </a:r>
          </a:p>
        </p:txBody>
      </p:sp>
    </p:spTree>
    <p:extLst>
      <p:ext uri="{BB962C8B-B14F-4D97-AF65-F5344CB8AC3E}">
        <p14:creationId xmlns:p14="http://schemas.microsoft.com/office/powerpoint/2010/main" val="13164960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F51CCF-8875-442C-AF0E-A9DBCF2C8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A diferença entre o idoso e o velho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5720193-0041-44C5-B0B4-C188A61002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O velho só tem a mente voltada para o tempo que passou... Ele não soube viver.</a:t>
            </a:r>
          </a:p>
          <a:p>
            <a:pPr algn="just"/>
            <a:r>
              <a:rPr lang="pt-BR" dirty="0"/>
              <a:t> velho sente saudades e sofre, o que o faz se aproximar mais da morte;</a:t>
            </a:r>
          </a:p>
          <a:p>
            <a:pPr algn="just"/>
            <a:r>
              <a:rPr lang="pt-BR" dirty="0"/>
              <a:t>O velho vive no sonâmbulo de sua vida... nem sonha... suas horas se arrastam  num marasmo sem fim;</a:t>
            </a:r>
          </a:p>
          <a:p>
            <a:pPr algn="just"/>
            <a:r>
              <a:rPr lang="pt-BR" dirty="0"/>
              <a:t>O velho, como se fosse uma ostra, fica fechado, não aceita a juventude e nem quer saber de modernidade.</a:t>
            </a:r>
          </a:p>
        </p:txBody>
      </p:sp>
    </p:spTree>
    <p:extLst>
      <p:ext uri="{BB962C8B-B14F-4D97-AF65-F5344CB8AC3E}">
        <p14:creationId xmlns:p14="http://schemas.microsoft.com/office/powerpoint/2010/main" val="464043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E7D6AA-7299-4B69-B342-0DA3FF45A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MORAL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86C58D-2EBA-4BB4-90F4-3F43526113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pt-BR" b="1" dirty="0">
                <a:latin typeface="Algerian" panose="04020705040A02060702" pitchFamily="82" charset="0"/>
              </a:rPr>
              <a:t>Se Você é idoso nunca queira ficar velho e se é jovem queira ser um dia idoso  (ABDALLA: 2018).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A9858D9B-C101-49F7-AE50-A649DE5A7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2711" y="3519814"/>
            <a:ext cx="3318934" cy="2489201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3FA6CE5D-5F2E-45CF-86DD-4CBD6365EC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0355" y="3084942"/>
            <a:ext cx="26098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6356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776640-B80D-48E1-8285-BE22C5397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REFERÊNCIAS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EF3EDF9-A1ED-4315-BC70-A9ED83A5B3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ERMINDA, J.G. </a:t>
            </a:r>
            <a:r>
              <a:rPr lang="pt-BR" i="1" dirty="0"/>
              <a:t>Os idosos: Problemas e realidades.</a:t>
            </a:r>
            <a:r>
              <a:rPr lang="pt-BR" dirty="0"/>
              <a:t> 1ª Ed. Editora </a:t>
            </a:r>
            <a:r>
              <a:rPr lang="pt-BR" dirty="0" err="1"/>
              <a:t>Formasau</a:t>
            </a:r>
            <a:r>
              <a:rPr lang="pt-BR" dirty="0"/>
              <a:t>, 1999.</a:t>
            </a:r>
          </a:p>
          <a:p>
            <a:r>
              <a:rPr lang="pt-BR" dirty="0"/>
              <a:t>JACOB FILHO, W. </a:t>
            </a:r>
            <a:r>
              <a:rPr lang="pt-BR" i="1" dirty="0"/>
              <a:t>Atividade física e envelhecimento saudável</a:t>
            </a:r>
            <a:r>
              <a:rPr lang="pt-BR" dirty="0"/>
              <a:t>. I Congresso de Ciência do Desporto e Educação Física dos países de língua portuguesa. Faculdade de Medicina do Porto, 2006.</a:t>
            </a:r>
          </a:p>
          <a:p>
            <a:r>
              <a:rPr lang="en-US" dirty="0"/>
              <a:t>KAMEL, H.K. </a:t>
            </a:r>
            <a:r>
              <a:rPr lang="en-US" i="1" dirty="0"/>
              <a:t>Sarcopenia and aging</a:t>
            </a:r>
            <a:r>
              <a:rPr lang="en-US" dirty="0"/>
              <a:t>.</a:t>
            </a:r>
            <a:r>
              <a:rPr lang="en-US" i="1" dirty="0"/>
              <a:t> </a:t>
            </a:r>
            <a:r>
              <a:rPr lang="en-US" i="1" dirty="0" err="1"/>
              <a:t>Nutr</a:t>
            </a:r>
            <a:r>
              <a:rPr lang="en-US" i="1" dirty="0"/>
              <a:t> Rev</a:t>
            </a:r>
            <a:r>
              <a:rPr lang="en-US" dirty="0"/>
              <a:t>. 61:157-67, 2003.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94897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08A80B-BCDE-44B9-9242-CB1EFDE50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Entendendo</a:t>
            </a:r>
            <a:r>
              <a:rPr lang="en-US" b="1" dirty="0"/>
              <a:t> o </a:t>
            </a:r>
            <a:r>
              <a:rPr lang="en-US" b="1" dirty="0" err="1"/>
              <a:t>envelhecimeto</a:t>
            </a:r>
            <a:endParaRPr lang="pt-BR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9E6DE74-06CA-489F-ADB4-38A228B869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O envelhecimento é um processo contínuo, gradual de alterações naturais que começam na idade adulta. Durante o final da idade adulta, muitas funções corporais começam a declinar-se gradualmente. As pessoas não ficam velhas ou envelhecem em uma idade específica.</a:t>
            </a:r>
          </a:p>
        </p:txBody>
      </p:sp>
    </p:spTree>
    <p:extLst>
      <p:ext uri="{BB962C8B-B14F-4D97-AF65-F5344CB8AC3E}">
        <p14:creationId xmlns:p14="http://schemas.microsoft.com/office/powerpoint/2010/main" val="3149140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A4A3A9-CAA8-455E-A91A-8B8BE7A03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Conceito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088EFE7-AB6D-4BBA-BB28-8B00CAAF9B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O </a:t>
            </a:r>
            <a:r>
              <a:rPr lang="pt-BR" b="1" dirty="0"/>
              <a:t>envelhecimento</a:t>
            </a:r>
            <a:r>
              <a:rPr lang="pt-BR" dirty="0"/>
              <a:t> é um "processo de diminuição orgânica e funcional, não decorrente de doença, e que acontece inevitavelmente com o passar do tempo". (ERMINDA, 1999, p. 43). Considera-se o envelhecimento como um fenômeno natural, mas que geralmente apresenta um aumento da fragilidade e vulnerabilidade, devido à influência dos agravos à saúde e do estilo de vida.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DAC3B41-EE21-4975-9482-BCE13DD836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5294" y="917785"/>
            <a:ext cx="911352" cy="143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727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7BC5B8-CB0A-4948-9131-930BCA365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>Por que ocorre o envelhecimento?</a:t>
            </a:r>
            <a:br>
              <a:rPr lang="pt-BR" b="1" dirty="0"/>
            </a:br>
            <a:endParaRPr lang="pt-BR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2FF4962-D656-460B-8F8E-6AA390499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Genética: com o tempo, as células vão perdendo sua capacidade de se replicar. Este fenômeno é causado por danos no DNA decorrentes da radiação UV, de toxinas ou da deterioração relacionada à idade. Conforme as células vão perdendo a velocidade ao se replicar, começam a aparecer os sinais de envelhecimento.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40144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0B4B5D-8A0D-4D8C-B987-D3BE64AAC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>O que a OMS diz sobre envelhecimento?</a:t>
            </a:r>
            <a:br>
              <a:rPr lang="pt-BR" b="1" dirty="0"/>
            </a:br>
            <a:endParaRPr lang="pt-BR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E09BE9E-AE70-4050-B974-EF2B3A0A94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A Organização Mundial da Saúde argumenta que os países podem custear o envelhecimento se os governos, as organizações internacionais e a sociedade civil implementarem políticas e programas de “envelhecimento ativo” que melhorem a saúde, a participação e a segurança dos cidadãos mais velhos.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13205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2EDB65-7EE1-4E5B-9AA4-1F9C90D91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Conceito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568F0AD-9D59-47F6-8677-DE600B9B80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/>
              <a:t>Erminda</a:t>
            </a:r>
            <a:r>
              <a:rPr lang="pt-BR" dirty="0"/>
              <a:t> (1999) complementa que o envelhecimento pode ser dividido em três dimensões: </a:t>
            </a:r>
            <a:r>
              <a:rPr lang="pt-BR" b="1" dirty="0"/>
              <a:t>biológica</a:t>
            </a:r>
            <a:r>
              <a:rPr lang="pt-BR" dirty="0"/>
              <a:t>, </a:t>
            </a:r>
            <a:r>
              <a:rPr lang="pt-BR" b="1" dirty="0"/>
              <a:t>cronológica</a:t>
            </a:r>
            <a:r>
              <a:rPr lang="pt-BR" dirty="0"/>
              <a:t> e </a:t>
            </a:r>
            <a:r>
              <a:rPr lang="pt-BR" b="1" dirty="0"/>
              <a:t>social</a:t>
            </a:r>
            <a:r>
              <a:rPr lang="pt-BR" dirty="0"/>
              <a:t>.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38FC4FD-E7A5-4C60-A1E6-26BF00EAA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402" y="3098801"/>
            <a:ext cx="2286000" cy="304800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3FE749E8-7051-445B-A1E3-A7EEBD4354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0080" y="3429000"/>
            <a:ext cx="1753144" cy="263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267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94AD00-9DD9-4E0C-A534-A6E1D1948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Dimensão biológica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B995F27-EA7B-4573-BAAD-583950E2A7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Se expressa pela alteração estrutural e funcional, a qual nem sempre coincide com o avanço cronológico e a perda social. O envelhecimento é regulado por mecanismos celulares intrínsecos e modulado por numerosas influências do meio ambiente. </a:t>
            </a:r>
          </a:p>
        </p:txBody>
      </p:sp>
    </p:spTree>
    <p:extLst>
      <p:ext uri="{BB962C8B-B14F-4D97-AF65-F5344CB8AC3E}">
        <p14:creationId xmlns:p14="http://schemas.microsoft.com/office/powerpoint/2010/main" val="129252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7EA122-832B-44F9-9397-1F2C06E10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Dimensão cronológica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C0EEEED-5C19-4C67-9D8F-5F3E4AEBC3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É mensurada pelo calendário católico romano. A pessoa idosa é aquela com idade de 60 anos ou mais, nos países em desenvolvimento, entre eles o Brasil, conforme o critério da Organização das Nações Unidas (ONU). Tal critério foi definido em 1982, na 1.ª </a:t>
            </a:r>
            <a:r>
              <a:rPr lang="pt-BR" dirty="0" err="1"/>
              <a:t>Assembléia</a:t>
            </a:r>
            <a:r>
              <a:rPr lang="pt-BR" dirty="0"/>
              <a:t> Mundial do Envelhecimento. Os países desenvolvidos consideram a pessoa idosa com idade de 65 anos ou mais. (VERAS, 1994; ORGANIZACIÓN PANAMERICANA DE LA SALUD, 2000).</a:t>
            </a:r>
          </a:p>
        </p:txBody>
      </p:sp>
    </p:spTree>
    <p:extLst>
      <p:ext uri="{BB962C8B-B14F-4D97-AF65-F5344CB8AC3E}">
        <p14:creationId xmlns:p14="http://schemas.microsoft.com/office/powerpoint/2010/main" val="578815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026C37-68CC-454C-99B1-C59EA31E1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Dimensão social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46A9A5D-35A7-4DDC-B7D9-85170EB5EF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BR" dirty="0"/>
              <a:t>Refere-se aos papéis e hábitos que a pessoa, ao longo do seu ciclo vital, assume na sociedade e na família, a partir de um padrão culturalmente estabelecido. O envelhecimento agregado à vulnerabilidade social pode, muitas vezes, manifestar-se pela diminuição ou perda do papel desempenhado por longos anos, na esfera familiar, na social e na profissional (ERMIDA, 1999). Considera-se que a inatividade acarreta uma profunda alteração ao estilo e ritmo de vida, devido à perda do papel profissional e pessoal junto da família e da sociedade, por sentir-se em desigualdade diante dos que trabalham.</a:t>
            </a:r>
          </a:p>
        </p:txBody>
      </p:sp>
    </p:spTree>
    <p:extLst>
      <p:ext uri="{BB962C8B-B14F-4D97-AF65-F5344CB8AC3E}">
        <p14:creationId xmlns:p14="http://schemas.microsoft.com/office/powerpoint/2010/main" val="14792205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â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96</TotalTime>
  <Words>1107</Words>
  <Application>Microsoft Office PowerPoint</Application>
  <PresentationFormat>Widescreen</PresentationFormat>
  <Paragraphs>49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1" baseType="lpstr">
      <vt:lpstr>Algerian</vt:lpstr>
      <vt:lpstr>Arial</vt:lpstr>
      <vt:lpstr>Comic Sans MS</vt:lpstr>
      <vt:lpstr>Garamond</vt:lpstr>
      <vt:lpstr>Orgânico</vt:lpstr>
      <vt:lpstr>LONGEVO, ANCIÃO, ADULTEZ, IDOSO, VELHO [...]</vt:lpstr>
      <vt:lpstr>Entendendo o envelhecimeto</vt:lpstr>
      <vt:lpstr>Conceito</vt:lpstr>
      <vt:lpstr>Por que ocorre o envelhecimento? </vt:lpstr>
      <vt:lpstr>O que a OMS diz sobre envelhecimento? </vt:lpstr>
      <vt:lpstr>Conceito</vt:lpstr>
      <vt:lpstr>Dimensão biológica</vt:lpstr>
      <vt:lpstr>Dimensão cronológica</vt:lpstr>
      <vt:lpstr>Dimensão social</vt:lpstr>
      <vt:lpstr>Senescência ou Envelhecimento fisiológico</vt:lpstr>
      <vt:lpstr>A diferença entre o velho e o idoso </vt:lpstr>
      <vt:lpstr>A diferença entre o idoso e o velho</vt:lpstr>
      <vt:lpstr>A diferença entre o idoso e o velho</vt:lpstr>
      <vt:lpstr>A diferença entre o idoso e o velho</vt:lpstr>
      <vt:lpstr>MORAL</vt:lpstr>
      <vt:lpstr>REFERÊNCIAS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Thomaz-Note</dc:creator>
  <cp:lastModifiedBy>thomaz-abdalla</cp:lastModifiedBy>
  <cp:revision>26</cp:revision>
  <dcterms:created xsi:type="dcterms:W3CDTF">2018-07-03T18:14:08Z</dcterms:created>
  <dcterms:modified xsi:type="dcterms:W3CDTF">2024-03-25T23:11:59Z</dcterms:modified>
</cp:coreProperties>
</file>