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1" r:id="rId3"/>
    <p:sldId id="273" r:id="rId4"/>
    <p:sldId id="287" r:id="rId5"/>
    <p:sldId id="275" r:id="rId6"/>
    <p:sldId id="276" r:id="rId7"/>
    <p:sldId id="277" r:id="rId8"/>
    <p:sldId id="278" r:id="rId9"/>
    <p:sldId id="279" r:id="rId10"/>
    <p:sldId id="280" r:id="rId11"/>
    <p:sldId id="281" r:id="rId12"/>
    <p:sldId id="282" r:id="rId13"/>
    <p:sldId id="283" r:id="rId14"/>
    <p:sldId id="284" r:id="rId15"/>
    <p:sldId id="285" r:id="rId16"/>
    <p:sldId id="286" r:id="rId17"/>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C2C2F0"/>
    <a:srgbClr val="FFFF79"/>
    <a:srgbClr val="1C1C70"/>
    <a:srgbClr val="FFF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8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endParaRPr lang="pt-BR" dirty="0"/>
          </a:p>
        </p:txBody>
      </p:sp>
      <p:sp>
        <p:nvSpPr>
          <p:cNvPr id="5" name="Espaço Reservado para Rodapé 4"/>
          <p:cNvSpPr>
            <a:spLocks noGrp="1"/>
          </p:cNvSpPr>
          <p:nvPr>
            <p:ph type="ftr" sz="quarter" idx="11"/>
          </p:nvPr>
        </p:nvSpPr>
        <p:spPr/>
        <p:txBody>
          <a:bodyPr/>
          <a:lstStyle>
            <a:lvl1pPr>
              <a:defRPr/>
            </a:lvl1pPr>
          </a:lstStyle>
          <a:p>
            <a:endParaRPr lang="pt-BR" dirty="0"/>
          </a:p>
        </p:txBody>
      </p:sp>
      <p:sp>
        <p:nvSpPr>
          <p:cNvPr id="6" name="Espaço Reservado para Número de Slide 5"/>
          <p:cNvSpPr>
            <a:spLocks noGrp="1"/>
          </p:cNvSpPr>
          <p:nvPr>
            <p:ph type="sldNum" sz="quarter" idx="12"/>
          </p:nvPr>
        </p:nvSpPr>
        <p:spPr/>
        <p:txBody>
          <a:bodyPr/>
          <a:lstStyle>
            <a:lvl1pPr>
              <a:defRPr/>
            </a:lvl1pPr>
          </a:lstStyle>
          <a:p>
            <a:fld id="{480232BB-342A-458E-8A7C-392493D4F2FF}" type="slidenum">
              <a:rPr lang="pt-BR"/>
              <a:pPr/>
              <a:t>‹nº›</a:t>
            </a:fld>
            <a:endParaRPr lang="pt-BR" dirty="0"/>
          </a:p>
        </p:txBody>
      </p:sp>
    </p:spTree>
    <p:extLst>
      <p:ext uri="{BB962C8B-B14F-4D97-AF65-F5344CB8AC3E}">
        <p14:creationId xmlns:p14="http://schemas.microsoft.com/office/powerpoint/2010/main" val="329791774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endParaRPr lang="pt-BR" dirty="0"/>
          </a:p>
        </p:txBody>
      </p:sp>
      <p:sp>
        <p:nvSpPr>
          <p:cNvPr id="5" name="Espaço Reservado para Rodapé 4"/>
          <p:cNvSpPr>
            <a:spLocks noGrp="1"/>
          </p:cNvSpPr>
          <p:nvPr>
            <p:ph type="ftr" sz="quarter" idx="11"/>
          </p:nvPr>
        </p:nvSpPr>
        <p:spPr/>
        <p:txBody>
          <a:bodyPr/>
          <a:lstStyle>
            <a:lvl1pPr>
              <a:defRPr/>
            </a:lvl1pPr>
          </a:lstStyle>
          <a:p>
            <a:endParaRPr lang="pt-BR" dirty="0"/>
          </a:p>
        </p:txBody>
      </p:sp>
      <p:sp>
        <p:nvSpPr>
          <p:cNvPr id="6" name="Espaço Reservado para Número de Slide 5"/>
          <p:cNvSpPr>
            <a:spLocks noGrp="1"/>
          </p:cNvSpPr>
          <p:nvPr>
            <p:ph type="sldNum" sz="quarter" idx="12"/>
          </p:nvPr>
        </p:nvSpPr>
        <p:spPr/>
        <p:txBody>
          <a:bodyPr/>
          <a:lstStyle>
            <a:lvl1pPr>
              <a:defRPr/>
            </a:lvl1pPr>
          </a:lstStyle>
          <a:p>
            <a:fld id="{3DDC07D5-E32E-4191-A409-B22D6163B585}" type="slidenum">
              <a:rPr lang="pt-BR"/>
              <a:pPr/>
              <a:t>‹nº›</a:t>
            </a:fld>
            <a:endParaRPr lang="pt-BR" dirty="0"/>
          </a:p>
        </p:txBody>
      </p:sp>
    </p:spTree>
    <p:extLst>
      <p:ext uri="{BB962C8B-B14F-4D97-AF65-F5344CB8AC3E}">
        <p14:creationId xmlns:p14="http://schemas.microsoft.com/office/powerpoint/2010/main" val="393395988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endParaRPr lang="pt-BR" dirty="0"/>
          </a:p>
        </p:txBody>
      </p:sp>
      <p:sp>
        <p:nvSpPr>
          <p:cNvPr id="5" name="Espaço Reservado para Rodapé 4"/>
          <p:cNvSpPr>
            <a:spLocks noGrp="1"/>
          </p:cNvSpPr>
          <p:nvPr>
            <p:ph type="ftr" sz="quarter" idx="11"/>
          </p:nvPr>
        </p:nvSpPr>
        <p:spPr/>
        <p:txBody>
          <a:bodyPr/>
          <a:lstStyle>
            <a:lvl1pPr>
              <a:defRPr/>
            </a:lvl1pPr>
          </a:lstStyle>
          <a:p>
            <a:endParaRPr lang="pt-BR" dirty="0"/>
          </a:p>
        </p:txBody>
      </p:sp>
      <p:sp>
        <p:nvSpPr>
          <p:cNvPr id="6" name="Espaço Reservado para Número de Slide 5"/>
          <p:cNvSpPr>
            <a:spLocks noGrp="1"/>
          </p:cNvSpPr>
          <p:nvPr>
            <p:ph type="sldNum" sz="quarter" idx="12"/>
          </p:nvPr>
        </p:nvSpPr>
        <p:spPr/>
        <p:txBody>
          <a:bodyPr/>
          <a:lstStyle>
            <a:lvl1pPr>
              <a:defRPr/>
            </a:lvl1pPr>
          </a:lstStyle>
          <a:p>
            <a:fld id="{DED63786-1123-44D3-B7B6-05FB1232F0DB}" type="slidenum">
              <a:rPr lang="pt-BR"/>
              <a:pPr/>
              <a:t>‹nº›</a:t>
            </a:fld>
            <a:endParaRPr lang="pt-BR" dirty="0"/>
          </a:p>
        </p:txBody>
      </p:sp>
    </p:spTree>
    <p:extLst>
      <p:ext uri="{BB962C8B-B14F-4D97-AF65-F5344CB8AC3E}">
        <p14:creationId xmlns:p14="http://schemas.microsoft.com/office/powerpoint/2010/main" val="392693261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endParaRPr lang="pt-BR" dirty="0"/>
          </a:p>
        </p:txBody>
      </p:sp>
      <p:sp>
        <p:nvSpPr>
          <p:cNvPr id="5" name="Espaço Reservado para Rodapé 4"/>
          <p:cNvSpPr>
            <a:spLocks noGrp="1"/>
          </p:cNvSpPr>
          <p:nvPr>
            <p:ph type="ftr" sz="quarter" idx="11"/>
          </p:nvPr>
        </p:nvSpPr>
        <p:spPr/>
        <p:txBody>
          <a:bodyPr/>
          <a:lstStyle>
            <a:lvl1pPr>
              <a:defRPr/>
            </a:lvl1pPr>
          </a:lstStyle>
          <a:p>
            <a:endParaRPr lang="pt-BR" dirty="0"/>
          </a:p>
        </p:txBody>
      </p:sp>
      <p:sp>
        <p:nvSpPr>
          <p:cNvPr id="6" name="Espaço Reservado para Número de Slide 5"/>
          <p:cNvSpPr>
            <a:spLocks noGrp="1"/>
          </p:cNvSpPr>
          <p:nvPr>
            <p:ph type="sldNum" sz="quarter" idx="12"/>
          </p:nvPr>
        </p:nvSpPr>
        <p:spPr/>
        <p:txBody>
          <a:bodyPr/>
          <a:lstStyle>
            <a:lvl1pPr>
              <a:defRPr/>
            </a:lvl1pPr>
          </a:lstStyle>
          <a:p>
            <a:fld id="{636F2090-49FA-46CC-BD89-8E206BF8E1B3}" type="slidenum">
              <a:rPr lang="pt-BR"/>
              <a:pPr/>
              <a:t>‹nº›</a:t>
            </a:fld>
            <a:endParaRPr lang="pt-BR" dirty="0"/>
          </a:p>
        </p:txBody>
      </p:sp>
    </p:spTree>
    <p:extLst>
      <p:ext uri="{BB962C8B-B14F-4D97-AF65-F5344CB8AC3E}">
        <p14:creationId xmlns:p14="http://schemas.microsoft.com/office/powerpoint/2010/main" val="220133494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Espaço Reservado para Data 3"/>
          <p:cNvSpPr>
            <a:spLocks noGrp="1"/>
          </p:cNvSpPr>
          <p:nvPr>
            <p:ph type="dt" sz="half" idx="10"/>
          </p:nvPr>
        </p:nvSpPr>
        <p:spPr/>
        <p:txBody>
          <a:bodyPr/>
          <a:lstStyle>
            <a:lvl1pPr>
              <a:defRPr/>
            </a:lvl1pPr>
          </a:lstStyle>
          <a:p>
            <a:endParaRPr lang="pt-BR" dirty="0"/>
          </a:p>
        </p:txBody>
      </p:sp>
      <p:sp>
        <p:nvSpPr>
          <p:cNvPr id="5" name="Espaço Reservado para Rodapé 4"/>
          <p:cNvSpPr>
            <a:spLocks noGrp="1"/>
          </p:cNvSpPr>
          <p:nvPr>
            <p:ph type="ftr" sz="quarter" idx="11"/>
          </p:nvPr>
        </p:nvSpPr>
        <p:spPr/>
        <p:txBody>
          <a:bodyPr/>
          <a:lstStyle>
            <a:lvl1pPr>
              <a:defRPr/>
            </a:lvl1pPr>
          </a:lstStyle>
          <a:p>
            <a:endParaRPr lang="pt-BR" dirty="0"/>
          </a:p>
        </p:txBody>
      </p:sp>
      <p:sp>
        <p:nvSpPr>
          <p:cNvPr id="6" name="Espaço Reservado para Número de Slide 5"/>
          <p:cNvSpPr>
            <a:spLocks noGrp="1"/>
          </p:cNvSpPr>
          <p:nvPr>
            <p:ph type="sldNum" sz="quarter" idx="12"/>
          </p:nvPr>
        </p:nvSpPr>
        <p:spPr/>
        <p:txBody>
          <a:bodyPr/>
          <a:lstStyle>
            <a:lvl1pPr>
              <a:defRPr/>
            </a:lvl1pPr>
          </a:lstStyle>
          <a:p>
            <a:fld id="{07769BBA-5125-4E5E-A39F-1CFB95706E0C}" type="slidenum">
              <a:rPr lang="pt-BR"/>
              <a:pPr/>
              <a:t>‹nº›</a:t>
            </a:fld>
            <a:endParaRPr lang="pt-BR" dirty="0"/>
          </a:p>
        </p:txBody>
      </p:sp>
    </p:spTree>
    <p:extLst>
      <p:ext uri="{BB962C8B-B14F-4D97-AF65-F5344CB8AC3E}">
        <p14:creationId xmlns:p14="http://schemas.microsoft.com/office/powerpoint/2010/main" val="6381223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lvl1pPr>
              <a:defRPr/>
            </a:lvl1pPr>
          </a:lstStyle>
          <a:p>
            <a:endParaRPr lang="pt-BR" dirty="0"/>
          </a:p>
        </p:txBody>
      </p:sp>
      <p:sp>
        <p:nvSpPr>
          <p:cNvPr id="6" name="Espaço Reservado para Rodapé 5"/>
          <p:cNvSpPr>
            <a:spLocks noGrp="1"/>
          </p:cNvSpPr>
          <p:nvPr>
            <p:ph type="ftr" sz="quarter" idx="11"/>
          </p:nvPr>
        </p:nvSpPr>
        <p:spPr/>
        <p:txBody>
          <a:bodyPr/>
          <a:lstStyle>
            <a:lvl1pPr>
              <a:defRPr/>
            </a:lvl1pPr>
          </a:lstStyle>
          <a:p>
            <a:endParaRPr lang="pt-BR" dirty="0"/>
          </a:p>
        </p:txBody>
      </p:sp>
      <p:sp>
        <p:nvSpPr>
          <p:cNvPr id="7" name="Espaço Reservado para Número de Slide 6"/>
          <p:cNvSpPr>
            <a:spLocks noGrp="1"/>
          </p:cNvSpPr>
          <p:nvPr>
            <p:ph type="sldNum" sz="quarter" idx="12"/>
          </p:nvPr>
        </p:nvSpPr>
        <p:spPr/>
        <p:txBody>
          <a:bodyPr/>
          <a:lstStyle>
            <a:lvl1pPr>
              <a:defRPr/>
            </a:lvl1pPr>
          </a:lstStyle>
          <a:p>
            <a:fld id="{248E9AA0-253F-450A-910E-91B437E8DD27}" type="slidenum">
              <a:rPr lang="pt-BR"/>
              <a:pPr/>
              <a:t>‹nº›</a:t>
            </a:fld>
            <a:endParaRPr lang="pt-BR" dirty="0"/>
          </a:p>
        </p:txBody>
      </p:sp>
    </p:spTree>
    <p:extLst>
      <p:ext uri="{BB962C8B-B14F-4D97-AF65-F5344CB8AC3E}">
        <p14:creationId xmlns:p14="http://schemas.microsoft.com/office/powerpoint/2010/main" val="242839447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lvl1pPr>
              <a:defRPr/>
            </a:lvl1pPr>
          </a:lstStyle>
          <a:p>
            <a:endParaRPr lang="pt-BR" dirty="0"/>
          </a:p>
        </p:txBody>
      </p:sp>
      <p:sp>
        <p:nvSpPr>
          <p:cNvPr id="8" name="Espaço Reservado para Rodapé 7"/>
          <p:cNvSpPr>
            <a:spLocks noGrp="1"/>
          </p:cNvSpPr>
          <p:nvPr>
            <p:ph type="ftr" sz="quarter" idx="11"/>
          </p:nvPr>
        </p:nvSpPr>
        <p:spPr/>
        <p:txBody>
          <a:bodyPr/>
          <a:lstStyle>
            <a:lvl1pPr>
              <a:defRPr/>
            </a:lvl1pPr>
          </a:lstStyle>
          <a:p>
            <a:endParaRPr lang="pt-BR" dirty="0"/>
          </a:p>
        </p:txBody>
      </p:sp>
      <p:sp>
        <p:nvSpPr>
          <p:cNvPr id="9" name="Espaço Reservado para Número de Slide 8"/>
          <p:cNvSpPr>
            <a:spLocks noGrp="1"/>
          </p:cNvSpPr>
          <p:nvPr>
            <p:ph type="sldNum" sz="quarter" idx="12"/>
          </p:nvPr>
        </p:nvSpPr>
        <p:spPr/>
        <p:txBody>
          <a:bodyPr/>
          <a:lstStyle>
            <a:lvl1pPr>
              <a:defRPr/>
            </a:lvl1pPr>
          </a:lstStyle>
          <a:p>
            <a:fld id="{43A8DA6D-65B1-46E2-AE7D-0A77D0CAA86B}" type="slidenum">
              <a:rPr lang="pt-BR"/>
              <a:pPr/>
              <a:t>‹nº›</a:t>
            </a:fld>
            <a:endParaRPr lang="pt-BR" dirty="0"/>
          </a:p>
        </p:txBody>
      </p:sp>
    </p:spTree>
    <p:extLst>
      <p:ext uri="{BB962C8B-B14F-4D97-AF65-F5344CB8AC3E}">
        <p14:creationId xmlns:p14="http://schemas.microsoft.com/office/powerpoint/2010/main" val="339570772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lvl1pPr>
              <a:defRPr/>
            </a:lvl1pPr>
          </a:lstStyle>
          <a:p>
            <a:endParaRPr lang="pt-BR" dirty="0"/>
          </a:p>
        </p:txBody>
      </p:sp>
      <p:sp>
        <p:nvSpPr>
          <p:cNvPr id="4" name="Espaço Reservado para Rodapé 3"/>
          <p:cNvSpPr>
            <a:spLocks noGrp="1"/>
          </p:cNvSpPr>
          <p:nvPr>
            <p:ph type="ftr" sz="quarter" idx="11"/>
          </p:nvPr>
        </p:nvSpPr>
        <p:spPr/>
        <p:txBody>
          <a:bodyPr/>
          <a:lstStyle>
            <a:lvl1pPr>
              <a:defRPr/>
            </a:lvl1pPr>
          </a:lstStyle>
          <a:p>
            <a:endParaRPr lang="pt-BR" dirty="0"/>
          </a:p>
        </p:txBody>
      </p:sp>
      <p:sp>
        <p:nvSpPr>
          <p:cNvPr id="5" name="Espaço Reservado para Número de Slide 4"/>
          <p:cNvSpPr>
            <a:spLocks noGrp="1"/>
          </p:cNvSpPr>
          <p:nvPr>
            <p:ph type="sldNum" sz="quarter" idx="12"/>
          </p:nvPr>
        </p:nvSpPr>
        <p:spPr/>
        <p:txBody>
          <a:bodyPr/>
          <a:lstStyle>
            <a:lvl1pPr>
              <a:defRPr/>
            </a:lvl1pPr>
          </a:lstStyle>
          <a:p>
            <a:fld id="{8F1DD7E4-E313-4961-95F5-CD18CA8A43CD}" type="slidenum">
              <a:rPr lang="pt-BR"/>
              <a:pPr/>
              <a:t>‹nº›</a:t>
            </a:fld>
            <a:endParaRPr lang="pt-BR" dirty="0"/>
          </a:p>
        </p:txBody>
      </p:sp>
    </p:spTree>
    <p:extLst>
      <p:ext uri="{BB962C8B-B14F-4D97-AF65-F5344CB8AC3E}">
        <p14:creationId xmlns:p14="http://schemas.microsoft.com/office/powerpoint/2010/main" val="52885501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dirty="0"/>
          </a:p>
        </p:txBody>
      </p:sp>
      <p:sp>
        <p:nvSpPr>
          <p:cNvPr id="3" name="Espaço Reservado para Rodapé 2"/>
          <p:cNvSpPr>
            <a:spLocks noGrp="1"/>
          </p:cNvSpPr>
          <p:nvPr>
            <p:ph type="ftr" sz="quarter" idx="11"/>
          </p:nvPr>
        </p:nvSpPr>
        <p:spPr/>
        <p:txBody>
          <a:bodyPr/>
          <a:lstStyle>
            <a:lvl1pPr>
              <a:defRPr/>
            </a:lvl1pPr>
          </a:lstStyle>
          <a:p>
            <a:endParaRPr lang="pt-BR" dirty="0"/>
          </a:p>
        </p:txBody>
      </p:sp>
      <p:sp>
        <p:nvSpPr>
          <p:cNvPr id="4" name="Espaço Reservado para Número de Slide 3"/>
          <p:cNvSpPr>
            <a:spLocks noGrp="1"/>
          </p:cNvSpPr>
          <p:nvPr>
            <p:ph type="sldNum" sz="quarter" idx="12"/>
          </p:nvPr>
        </p:nvSpPr>
        <p:spPr/>
        <p:txBody>
          <a:bodyPr/>
          <a:lstStyle>
            <a:lvl1pPr>
              <a:defRPr/>
            </a:lvl1pPr>
          </a:lstStyle>
          <a:p>
            <a:fld id="{7E02B37C-8F6F-4B70-8211-F5EF6E79F6CA}" type="slidenum">
              <a:rPr lang="pt-BR"/>
              <a:pPr/>
              <a:t>‹nº›</a:t>
            </a:fld>
            <a:endParaRPr lang="pt-BR" dirty="0"/>
          </a:p>
        </p:txBody>
      </p:sp>
    </p:spTree>
    <p:extLst>
      <p:ext uri="{BB962C8B-B14F-4D97-AF65-F5344CB8AC3E}">
        <p14:creationId xmlns:p14="http://schemas.microsoft.com/office/powerpoint/2010/main" val="322361825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lvl1pPr>
              <a:defRPr/>
            </a:lvl1pPr>
          </a:lstStyle>
          <a:p>
            <a:endParaRPr lang="pt-BR" dirty="0"/>
          </a:p>
        </p:txBody>
      </p:sp>
      <p:sp>
        <p:nvSpPr>
          <p:cNvPr id="6" name="Espaço Reservado para Rodapé 5"/>
          <p:cNvSpPr>
            <a:spLocks noGrp="1"/>
          </p:cNvSpPr>
          <p:nvPr>
            <p:ph type="ftr" sz="quarter" idx="11"/>
          </p:nvPr>
        </p:nvSpPr>
        <p:spPr/>
        <p:txBody>
          <a:bodyPr/>
          <a:lstStyle>
            <a:lvl1pPr>
              <a:defRPr/>
            </a:lvl1pPr>
          </a:lstStyle>
          <a:p>
            <a:endParaRPr lang="pt-BR" dirty="0"/>
          </a:p>
        </p:txBody>
      </p:sp>
      <p:sp>
        <p:nvSpPr>
          <p:cNvPr id="7" name="Espaço Reservado para Número de Slide 6"/>
          <p:cNvSpPr>
            <a:spLocks noGrp="1"/>
          </p:cNvSpPr>
          <p:nvPr>
            <p:ph type="sldNum" sz="quarter" idx="12"/>
          </p:nvPr>
        </p:nvSpPr>
        <p:spPr/>
        <p:txBody>
          <a:bodyPr/>
          <a:lstStyle>
            <a:lvl1pPr>
              <a:defRPr/>
            </a:lvl1pPr>
          </a:lstStyle>
          <a:p>
            <a:fld id="{7F435025-C38F-4A02-8B35-28E06E9F54D3}" type="slidenum">
              <a:rPr lang="pt-BR"/>
              <a:pPr/>
              <a:t>‹nº›</a:t>
            </a:fld>
            <a:endParaRPr lang="pt-BR" dirty="0"/>
          </a:p>
        </p:txBody>
      </p:sp>
    </p:spTree>
    <p:extLst>
      <p:ext uri="{BB962C8B-B14F-4D97-AF65-F5344CB8AC3E}">
        <p14:creationId xmlns:p14="http://schemas.microsoft.com/office/powerpoint/2010/main" val="65186503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lvl1pPr>
              <a:defRPr/>
            </a:lvl1pPr>
          </a:lstStyle>
          <a:p>
            <a:endParaRPr lang="pt-BR" dirty="0"/>
          </a:p>
        </p:txBody>
      </p:sp>
      <p:sp>
        <p:nvSpPr>
          <p:cNvPr id="6" name="Espaço Reservado para Rodapé 5"/>
          <p:cNvSpPr>
            <a:spLocks noGrp="1"/>
          </p:cNvSpPr>
          <p:nvPr>
            <p:ph type="ftr" sz="quarter" idx="11"/>
          </p:nvPr>
        </p:nvSpPr>
        <p:spPr/>
        <p:txBody>
          <a:bodyPr/>
          <a:lstStyle>
            <a:lvl1pPr>
              <a:defRPr/>
            </a:lvl1pPr>
          </a:lstStyle>
          <a:p>
            <a:endParaRPr lang="pt-BR" dirty="0"/>
          </a:p>
        </p:txBody>
      </p:sp>
      <p:sp>
        <p:nvSpPr>
          <p:cNvPr id="7" name="Espaço Reservado para Número de Slide 6"/>
          <p:cNvSpPr>
            <a:spLocks noGrp="1"/>
          </p:cNvSpPr>
          <p:nvPr>
            <p:ph type="sldNum" sz="quarter" idx="12"/>
          </p:nvPr>
        </p:nvSpPr>
        <p:spPr/>
        <p:txBody>
          <a:bodyPr/>
          <a:lstStyle>
            <a:lvl1pPr>
              <a:defRPr/>
            </a:lvl1pPr>
          </a:lstStyle>
          <a:p>
            <a:fld id="{12BFA779-7348-4FFE-856C-9FAEAD09737B}" type="slidenum">
              <a:rPr lang="pt-BR"/>
              <a:pPr/>
              <a:t>‹nº›</a:t>
            </a:fld>
            <a:endParaRPr lang="pt-BR" dirty="0"/>
          </a:p>
        </p:txBody>
      </p:sp>
    </p:spTree>
    <p:extLst>
      <p:ext uri="{BB962C8B-B14F-4D97-AF65-F5344CB8AC3E}">
        <p14:creationId xmlns:p14="http://schemas.microsoft.com/office/powerpoint/2010/main" val="228798890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t-BR"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pt-BR"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B938A6D-BCD3-4B5A-9C39-5845B8A23BAB}" type="slidenum">
              <a:rPr lang="pt-BR"/>
              <a:pPr/>
              <a:t>‹nº›</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homaz-abdalla@ufam.edu.br"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71600" y="1500174"/>
            <a:ext cx="8185129" cy="4154984"/>
          </a:xfrm>
          <a:prstGeom prst="rect">
            <a:avLst/>
          </a:prstGeom>
          <a:noFill/>
        </p:spPr>
        <p:txBody>
          <a:bodyPr wrap="square" rtlCol="0">
            <a:spAutoFit/>
          </a:bodyPr>
          <a:lstStyle/>
          <a:p>
            <a:r>
              <a:rPr lang="pt-BR" b="1" dirty="0"/>
              <a:t>Equipe da Faculdade de Educação </a:t>
            </a:r>
            <a:r>
              <a:rPr lang="pt-BR" b="1"/>
              <a:t>Física – FEF/UFAM: </a:t>
            </a:r>
            <a:endParaRPr lang="pt-BR" b="1" dirty="0"/>
          </a:p>
          <a:p>
            <a:r>
              <a:rPr lang="pt-BR" b="1" dirty="0" err="1"/>
              <a:t>Alissandro</a:t>
            </a:r>
            <a:r>
              <a:rPr lang="pt-BR" b="1" dirty="0"/>
              <a:t> Júnior;</a:t>
            </a:r>
            <a:endParaRPr lang="pt-BR" dirty="0"/>
          </a:p>
          <a:p>
            <a:r>
              <a:rPr lang="pt-BR" b="1" dirty="0"/>
              <a:t>Adrian Braz;</a:t>
            </a:r>
            <a:endParaRPr lang="pt-BR" dirty="0"/>
          </a:p>
          <a:p>
            <a:r>
              <a:rPr lang="pt-BR" b="1" dirty="0"/>
              <a:t>Denis Cunha;</a:t>
            </a:r>
            <a:endParaRPr lang="pt-BR" dirty="0"/>
          </a:p>
          <a:p>
            <a:r>
              <a:rPr lang="en-US" b="1" dirty="0"/>
              <a:t>Luiz Alexandre;</a:t>
            </a:r>
            <a:endParaRPr lang="pt-BR" dirty="0"/>
          </a:p>
          <a:p>
            <a:r>
              <a:rPr lang="en-US" b="1" dirty="0" err="1"/>
              <a:t>Ruan</a:t>
            </a:r>
            <a:r>
              <a:rPr lang="en-US" b="1" dirty="0"/>
              <a:t> Leal;</a:t>
            </a:r>
            <a:endParaRPr lang="pt-BR" dirty="0"/>
          </a:p>
          <a:p>
            <a:r>
              <a:rPr lang="en-US" b="1" dirty="0" err="1"/>
              <a:t>Saymon</a:t>
            </a:r>
            <a:r>
              <a:rPr lang="en-US" b="1" dirty="0"/>
              <a:t> </a:t>
            </a:r>
            <a:r>
              <a:rPr lang="en-US" b="1" dirty="0" err="1"/>
              <a:t>Ruan</a:t>
            </a:r>
            <a:r>
              <a:rPr lang="en-US" b="1" dirty="0"/>
              <a:t>.</a:t>
            </a:r>
          </a:p>
          <a:p>
            <a:r>
              <a:rPr lang="en-US" b="1" dirty="0"/>
              <a:t>Professor </a:t>
            </a:r>
            <a:r>
              <a:rPr lang="en-US" b="1" dirty="0" err="1"/>
              <a:t>Pós</a:t>
            </a:r>
            <a:r>
              <a:rPr lang="en-US" b="1" dirty="0"/>
              <a:t>-doc. </a:t>
            </a:r>
            <a:r>
              <a:rPr lang="en-US" b="1" dirty="0" err="1"/>
              <a:t>Thomaz</a:t>
            </a:r>
            <a:r>
              <a:rPr lang="en-US" b="1" dirty="0"/>
              <a:t> </a:t>
            </a:r>
            <a:r>
              <a:rPr lang="en-US" b="1" dirty="0" err="1"/>
              <a:t>Décio</a:t>
            </a:r>
            <a:r>
              <a:rPr lang="en-US" b="1" dirty="0"/>
              <a:t> Abdalla Siqueira.</a:t>
            </a:r>
          </a:p>
          <a:p>
            <a:r>
              <a:rPr lang="en-US" b="1" i="1" dirty="0"/>
              <a:t>E-mail</a:t>
            </a:r>
            <a:r>
              <a:rPr lang="en-US" b="1" dirty="0"/>
              <a:t>: </a:t>
            </a:r>
            <a:r>
              <a:rPr lang="en-US" b="1" dirty="0">
                <a:solidFill>
                  <a:srgbClr val="0070C0"/>
                </a:solidFill>
                <a:hlinkClick r:id="rId2">
                  <a:extLst>
                    <a:ext uri="{A12FA001-AC4F-418D-AE19-62706E023703}">
                      <ahyp:hlinkClr xmlns:ahyp="http://schemas.microsoft.com/office/drawing/2018/hyperlinkcolor" val="tx"/>
                    </a:ext>
                  </a:extLst>
                </a:hlinkClick>
              </a:rPr>
              <a:t>thomaz-abdalla@ufam.edu.br</a:t>
            </a:r>
            <a:endParaRPr lang="en-US" b="1" dirty="0">
              <a:solidFill>
                <a:srgbClr val="0070C0"/>
              </a:solidFill>
            </a:endParaRPr>
          </a:p>
          <a:p>
            <a:endParaRPr lang="pt-BR" dirty="0"/>
          </a:p>
          <a:p>
            <a:endParaRPr lang="pt-BR"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alita_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300" name="Text Box 4"/>
          <p:cNvSpPr txBox="1">
            <a:spLocks noChangeArrowheads="1"/>
          </p:cNvSpPr>
          <p:nvPr/>
        </p:nvSpPr>
        <p:spPr bwMode="auto">
          <a:xfrm>
            <a:off x="7010400" y="373063"/>
            <a:ext cx="2133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sz="2000">
                <a:solidFill>
                  <a:srgbClr val="FFFFFF"/>
                </a:solidFill>
                <a:latin typeface="Arial" charset="0"/>
              </a:rPr>
              <a:t>Sem engano, tais testes não constituem uma referência única, enquanto as capacidades destas pessoas, quase sempre as crianças nos surpreendem com sua memória, sua intuição, sua criatividade...</a:t>
            </a:r>
          </a:p>
          <a:p>
            <a:endParaRPr lang="pt-BR" sz="2000">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55300"/>
                                        </p:tgtEl>
                                        <p:attrNameLst>
                                          <p:attrName>style.visibility</p:attrName>
                                        </p:attrNameLst>
                                      </p:cBhvr>
                                      <p:to>
                                        <p:strVal val="visible"/>
                                      </p:to>
                                    </p:set>
                                    <p:animEffect transition="in" filter="dissolve">
                                      <p:cBhvr>
                                        <p:cTn id="7"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alita_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323" name="Text Box 3"/>
          <p:cNvSpPr txBox="1">
            <a:spLocks noChangeArrowheads="1"/>
          </p:cNvSpPr>
          <p:nvPr/>
        </p:nvSpPr>
        <p:spPr bwMode="auto">
          <a:xfrm>
            <a:off x="1905000" y="56388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Gonzalo, Javier e José Toledo-Modelo.</a:t>
            </a:r>
          </a:p>
        </p:txBody>
      </p:sp>
      <p:sp>
        <p:nvSpPr>
          <p:cNvPr id="56324" name="Text Box 4"/>
          <p:cNvSpPr txBox="1">
            <a:spLocks noChangeArrowheads="1"/>
          </p:cNvSpPr>
          <p:nvPr/>
        </p:nvSpPr>
        <p:spPr bwMode="auto">
          <a:xfrm>
            <a:off x="0" y="152400"/>
            <a:ext cx="2819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solidFill>
                  <a:srgbClr val="000000"/>
                </a:solidFill>
                <a:effectLst>
                  <a:outerShdw blurRad="38100" dist="38100" dir="2700000" algn="tl">
                    <a:srgbClr val="C0C0C0"/>
                  </a:outerShdw>
                </a:effectLst>
              </a:rPr>
              <a:t>Contrariamente ao que muitos pensam (ou acham que pensam), as pessoas com SD não estão condenadas a um 'congelamento' intelectual equivalente ao de crianças com retardo de 5-8 anos.</a:t>
            </a:r>
            <a:endParaRPr lang="pt-BR" b="1">
              <a:solidFill>
                <a:srgbClr val="000000"/>
              </a:solidFill>
              <a:effectLst>
                <a:outerShdw blurRad="38100" dist="38100" dir="2700000" algn="tl">
                  <a:srgbClr val="C0C0C0"/>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iterate type="wd">
                                    <p:tmAbs val="300"/>
                                  </p:iterate>
                                  <p:childTnLst>
                                    <p:set>
                                      <p:cBhvr>
                                        <p:cTn id="6" dur="1" fill="hold">
                                          <p:stCondLst>
                                            <p:cond delay="299"/>
                                          </p:stCondLst>
                                        </p:cTn>
                                        <p:tgtEl>
                                          <p:spTgt spid="56323"/>
                                        </p:tgtEl>
                                        <p:attrNameLst>
                                          <p:attrName>style.visibility</p:attrName>
                                        </p:attrNameLst>
                                      </p:cBhvr>
                                      <p:to>
                                        <p:strVal val="visible"/>
                                      </p:to>
                                    </p:set>
                                  </p:childTnLst>
                                </p:cTn>
                              </p:par>
                            </p:childTnLst>
                          </p:cTn>
                        </p:par>
                        <p:par>
                          <p:cTn id="7" fill="hold" nodeType="afterGroup">
                            <p:stCondLst>
                              <p:cond delay="4100"/>
                            </p:stCondLst>
                            <p:childTnLst>
                              <p:par>
                                <p:cTn id="8" presetID="9" presetClass="entr" presetSubtype="0" fill="hold" grpId="0" nodeType="afterEffect">
                                  <p:stCondLst>
                                    <p:cond delay="4000"/>
                                  </p:stCondLst>
                                  <p:childTnLst>
                                    <p:set>
                                      <p:cBhvr>
                                        <p:cTn id="9" dur="1" fill="hold">
                                          <p:stCondLst>
                                            <p:cond delay="0"/>
                                          </p:stCondLst>
                                        </p:cTn>
                                        <p:tgtEl>
                                          <p:spTgt spid="56324"/>
                                        </p:tgtEl>
                                        <p:attrNameLst>
                                          <p:attrName>style.visibility</p:attrName>
                                        </p:attrNameLst>
                                      </p:cBhvr>
                                      <p:to>
                                        <p:strVal val="visible"/>
                                      </p:to>
                                    </p:set>
                                    <p:animEffect transition="in" filter="dissolve">
                                      <p:cBhvr>
                                        <p:cTn id="10"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P spid="5632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alita_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47" name="Text Box 3"/>
          <p:cNvSpPr txBox="1">
            <a:spLocks noChangeArrowheads="1"/>
          </p:cNvSpPr>
          <p:nvPr/>
        </p:nvSpPr>
        <p:spPr bwMode="auto">
          <a:xfrm>
            <a:off x="2514600" y="5935663"/>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dirty="0" err="1">
                <a:solidFill>
                  <a:schemeClr val="bg1"/>
                </a:solidFill>
              </a:rPr>
              <a:t>Beth</a:t>
            </a:r>
            <a:r>
              <a:rPr lang="es-ES" b="1" dirty="0">
                <a:solidFill>
                  <a:schemeClr val="bg1"/>
                </a:solidFill>
              </a:rPr>
              <a:t> e Loquillo - Cantor.</a:t>
            </a:r>
          </a:p>
        </p:txBody>
      </p:sp>
      <p:sp>
        <p:nvSpPr>
          <p:cNvPr id="57348" name="Text Box 4"/>
          <p:cNvSpPr txBox="1">
            <a:spLocks noChangeArrowheads="1"/>
          </p:cNvSpPr>
          <p:nvPr/>
        </p:nvSpPr>
        <p:spPr bwMode="auto">
          <a:xfrm>
            <a:off x="0" y="152400"/>
            <a:ext cx="8893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b="1">
                <a:cs typeface="Times New Roman" pitchFamily="18" charset="0"/>
              </a:rPr>
              <a:t>Os especialistas de todo o mundo estão mais surpresos  e entusiasmados com o potencial de desenvolvimento que estas pessoas mostram e que não haviam suposto antes.</a:t>
            </a:r>
            <a:r>
              <a:rPr lang="es-ES" b="1"/>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iterate type="wd">
                                    <p:tmAbs val="300"/>
                                  </p:iterate>
                                  <p:childTnLst>
                                    <p:set>
                                      <p:cBhvr>
                                        <p:cTn id="6" dur="1" fill="hold">
                                          <p:stCondLst>
                                            <p:cond delay="299"/>
                                          </p:stCondLst>
                                        </p:cTn>
                                        <p:tgtEl>
                                          <p:spTgt spid="57347"/>
                                        </p:tgtEl>
                                        <p:attrNameLst>
                                          <p:attrName>style.visibility</p:attrName>
                                        </p:attrNameLst>
                                      </p:cBhvr>
                                      <p:to>
                                        <p:strVal val="visible"/>
                                      </p:to>
                                    </p:set>
                                  </p:childTnLst>
                                </p:cTn>
                              </p:par>
                            </p:childTnLst>
                          </p:cTn>
                        </p:par>
                        <p:par>
                          <p:cTn id="7" fill="hold" nodeType="afterGroup">
                            <p:stCondLst>
                              <p:cond delay="3800"/>
                            </p:stCondLst>
                            <p:childTnLst>
                              <p:par>
                                <p:cTn id="8" presetID="9" presetClass="entr" presetSubtype="0" fill="hold" grpId="0" nodeType="afterEffect">
                                  <p:stCondLst>
                                    <p:cond delay="4000"/>
                                  </p:stCondLst>
                                  <p:childTnLst>
                                    <p:set>
                                      <p:cBhvr>
                                        <p:cTn id="9" dur="1" fill="hold">
                                          <p:stCondLst>
                                            <p:cond delay="0"/>
                                          </p:stCondLst>
                                        </p:cTn>
                                        <p:tgtEl>
                                          <p:spTgt spid="57348"/>
                                        </p:tgtEl>
                                        <p:attrNameLst>
                                          <p:attrName>style.visibility</p:attrName>
                                        </p:attrNameLst>
                                      </p:cBhvr>
                                      <p:to>
                                        <p:strVal val="visible"/>
                                      </p:to>
                                    </p:set>
                                    <p:animEffect transition="in" filter="dissolve">
                                      <p:cBhvr>
                                        <p:cTn id="10"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4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alita_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1" name="Text Box 3"/>
          <p:cNvSpPr txBox="1">
            <a:spLocks noChangeArrowheads="1"/>
          </p:cNvSpPr>
          <p:nvPr/>
        </p:nvSpPr>
        <p:spPr bwMode="auto">
          <a:xfrm>
            <a:off x="1524000" y="5707063"/>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dirty="0">
                <a:solidFill>
                  <a:schemeClr val="bg1"/>
                </a:solidFill>
              </a:rPr>
              <a:t>David e Carmen Posadas - Escritora.</a:t>
            </a:r>
          </a:p>
        </p:txBody>
      </p:sp>
      <p:sp>
        <p:nvSpPr>
          <p:cNvPr id="58372" name="Text Box 4"/>
          <p:cNvSpPr txBox="1">
            <a:spLocks noChangeArrowheads="1"/>
          </p:cNvSpPr>
          <p:nvPr/>
        </p:nvSpPr>
        <p:spPr bwMode="auto">
          <a:xfrm>
            <a:off x="6248400" y="1828800"/>
            <a:ext cx="2895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000" b="1">
                <a:cs typeface="Times New Roman" pitchFamily="18" charset="0"/>
              </a:rPr>
              <a:t> </a:t>
            </a:r>
            <a:r>
              <a:rPr lang="pt-BR" sz="2000" b="1">
                <a:cs typeface="Times New Roman" pitchFamily="18" charset="0"/>
              </a:rPr>
              <a:t>75%  das crianças com SD, vão aos colégios normais</a:t>
            </a:r>
            <a:r>
              <a:rPr lang="es-ES" sz="2000" b="1">
                <a:solidFill>
                  <a:schemeClr val="bg1"/>
                </a:solidFill>
                <a:cs typeface="Times New Roman" pitchFamily="18" charset="0"/>
              </a:rPr>
              <a:t>.</a:t>
            </a:r>
            <a:r>
              <a:rPr lang="es-ES" sz="2000" b="1"/>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iterate type="wd">
                                    <p:tmAbs val="300"/>
                                  </p:iterate>
                                  <p:childTnLst>
                                    <p:set>
                                      <p:cBhvr>
                                        <p:cTn id="6" dur="1" fill="hold">
                                          <p:stCondLst>
                                            <p:cond delay="299"/>
                                          </p:stCondLst>
                                        </p:cTn>
                                        <p:tgtEl>
                                          <p:spTgt spid="58371"/>
                                        </p:tgtEl>
                                        <p:attrNameLst>
                                          <p:attrName>style.visibility</p:attrName>
                                        </p:attrNameLst>
                                      </p:cBhvr>
                                      <p:to>
                                        <p:strVal val="visible"/>
                                      </p:to>
                                    </p:set>
                                  </p:childTnLst>
                                </p:cTn>
                              </p:par>
                            </p:childTnLst>
                          </p:cTn>
                        </p:par>
                        <p:par>
                          <p:cTn id="7" fill="hold" nodeType="afterGroup">
                            <p:stCondLst>
                              <p:cond delay="4100"/>
                            </p:stCondLst>
                            <p:childTnLst>
                              <p:par>
                                <p:cTn id="8" presetID="9" presetClass="entr" presetSubtype="0" fill="hold" grpId="0" nodeType="afterEffect">
                                  <p:stCondLst>
                                    <p:cond delay="4000"/>
                                  </p:stCondLst>
                                  <p:childTnLst>
                                    <p:set>
                                      <p:cBhvr>
                                        <p:cTn id="9" dur="1" fill="hold">
                                          <p:stCondLst>
                                            <p:cond delay="0"/>
                                          </p:stCondLst>
                                        </p:cTn>
                                        <p:tgtEl>
                                          <p:spTgt spid="58372"/>
                                        </p:tgtEl>
                                        <p:attrNameLst>
                                          <p:attrName>style.visibility</p:attrName>
                                        </p:attrNameLst>
                                      </p:cBhvr>
                                      <p:to>
                                        <p:strVal val="visible"/>
                                      </p:to>
                                    </p:set>
                                    <p:animEffect transition="in" filter="dissolve">
                                      <p:cBhvr>
                                        <p:cTn id="10"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Talita_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396" name="Text Box 4"/>
          <p:cNvSpPr txBox="1">
            <a:spLocks noChangeArrowheads="1"/>
          </p:cNvSpPr>
          <p:nvPr/>
        </p:nvSpPr>
        <p:spPr bwMode="auto">
          <a:xfrm>
            <a:off x="4800600" y="307975"/>
            <a:ext cx="4038600" cy="655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sz="2100" dirty="0">
                <a:solidFill>
                  <a:srgbClr val="000000"/>
                </a:solidFill>
                <a:latin typeface="Arial" charset="0"/>
              </a:rPr>
              <a:t>O que está perfeitamente claro a esta altura é que uma adequada atenção afetiva, educativa e social, aplicada desde os primeiros momentos sobre estas crianças, vai a influir decisivamente no desempenho de suas potencialidades, geralmente subestimadas pelo meio social. Vivemos num momento de trocas, de melhoras, no que se diz respeito a sensibilização ante a SD desde muitas perspectivas, entre elas a médico-científica, a qual se está fazendo com que as pessoas desfrutem, cada vez mais, de uma boa saúde e uma vida melhor e mais feliz</a:t>
            </a:r>
            <a:r>
              <a:rPr lang="pt-BR" b="1" dirty="0">
                <a:solidFill>
                  <a:srgbClr val="000000"/>
                </a:solidFill>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59396"/>
                                        </p:tgtEl>
                                        <p:attrNameLst>
                                          <p:attrName>style.visibility</p:attrName>
                                        </p:attrNameLst>
                                      </p:cBhvr>
                                      <p:to>
                                        <p:strVal val="visible"/>
                                      </p:to>
                                    </p:set>
                                    <p:animEffect transition="in" filter="dissolve">
                                      <p:cBhvr>
                                        <p:cTn id="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alita_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19" name="Text Box 3"/>
          <p:cNvSpPr txBox="1">
            <a:spLocks noChangeArrowheads="1"/>
          </p:cNvSpPr>
          <p:nvPr/>
        </p:nvSpPr>
        <p:spPr bwMode="auto">
          <a:xfrm>
            <a:off x="0" y="6088063"/>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dirty="0">
                <a:solidFill>
                  <a:schemeClr val="bg1"/>
                </a:solidFill>
              </a:rPr>
              <a:t>Javier e Emilio Aragón - Ator.</a:t>
            </a:r>
          </a:p>
        </p:txBody>
      </p:sp>
      <p:sp>
        <p:nvSpPr>
          <p:cNvPr id="60420" name="Text Box 4"/>
          <p:cNvSpPr txBox="1">
            <a:spLocks noChangeArrowheads="1"/>
          </p:cNvSpPr>
          <p:nvPr/>
        </p:nvSpPr>
        <p:spPr bwMode="auto">
          <a:xfrm>
            <a:off x="4724400" y="838200"/>
            <a:ext cx="4038600"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sz="1800" b="1" dirty="0">
                <a:latin typeface="Arial" charset="0"/>
              </a:rPr>
              <a:t>Poderíamos definir, a síndrome de Down</a:t>
            </a:r>
            <a:r>
              <a:rPr lang="pt-BR" sz="1000" b="1" dirty="0">
                <a:latin typeface="Arial" charset="0"/>
              </a:rPr>
              <a:t> </a:t>
            </a:r>
            <a:r>
              <a:rPr lang="pt-BR" sz="1800" b="1" dirty="0">
                <a:latin typeface="Arial" charset="0"/>
              </a:rPr>
              <a:t>como uma forma singular e determinada geneticamente, de ser e estar num mundo, o qual chamamos “normal”  sendo que temos muito o que aprender.</a:t>
            </a:r>
          </a:p>
          <a:p>
            <a:pPr algn="ctr"/>
            <a:endParaRPr lang="pt-BR" sz="1800" b="1" dirty="0">
              <a:latin typeface="Arial" charset="0"/>
            </a:endParaRPr>
          </a:p>
          <a:p>
            <a:pPr algn="ctr"/>
            <a:r>
              <a:rPr lang="pt-BR" sz="1800" b="1" dirty="0">
                <a:latin typeface="Arial" charset="0"/>
              </a:rPr>
              <a:t>A pessoa com síndrome de Down é um beneficio para todos porque aponta e promove valores que fazem a sociedade mais digna de chamar-se humana.</a:t>
            </a:r>
          </a:p>
          <a:p>
            <a:pPr algn="ctr"/>
            <a:endParaRPr lang="pt-BR" sz="1800" b="1" dirty="0">
              <a:latin typeface="Arial" charset="0"/>
            </a:endParaRPr>
          </a:p>
          <a:p>
            <a:pPr algn="ctr"/>
            <a:r>
              <a:rPr lang="pt-BR" sz="2000" b="1" dirty="0">
                <a:latin typeface="Arial" charset="0"/>
                <a:cs typeface="Times New Roman" pitchFamily="18" charset="0"/>
              </a:rPr>
              <a:t>Sua exclusão será o nosso fracasso!</a:t>
            </a:r>
            <a:endParaRPr lang="pt-BR" sz="1800" b="1" dirty="0">
              <a:latin typeface="Arial"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iterate type="wd">
                                    <p:tmAbs val="300"/>
                                  </p:iterate>
                                  <p:childTnLst>
                                    <p:set>
                                      <p:cBhvr>
                                        <p:cTn id="6" dur="1" fill="hold">
                                          <p:stCondLst>
                                            <p:cond delay="299"/>
                                          </p:stCondLst>
                                        </p:cTn>
                                        <p:tgtEl>
                                          <p:spTgt spid="60419"/>
                                        </p:tgtEl>
                                        <p:attrNameLst>
                                          <p:attrName>style.visibility</p:attrName>
                                        </p:attrNameLst>
                                      </p:cBhvr>
                                      <p:to>
                                        <p:strVal val="visible"/>
                                      </p:to>
                                    </p:set>
                                  </p:childTnLst>
                                </p:cTn>
                              </p:par>
                            </p:childTnLst>
                          </p:cTn>
                        </p:par>
                        <p:par>
                          <p:cTn id="7" fill="hold" nodeType="afterGroup">
                            <p:stCondLst>
                              <p:cond delay="4100"/>
                            </p:stCondLst>
                            <p:childTnLst>
                              <p:par>
                                <p:cTn id="8" presetID="9" presetClass="entr" presetSubtype="0" fill="hold" grpId="0" nodeType="afterEffect">
                                  <p:stCondLst>
                                    <p:cond delay="4000"/>
                                  </p:stCondLst>
                                  <p:childTnLst>
                                    <p:set>
                                      <p:cBhvr>
                                        <p:cTn id="9" dur="1" fill="hold">
                                          <p:stCondLst>
                                            <p:cond delay="0"/>
                                          </p:stCondLst>
                                        </p:cTn>
                                        <p:tgtEl>
                                          <p:spTgt spid="60420"/>
                                        </p:tgtEl>
                                        <p:attrNameLst>
                                          <p:attrName>style.visibility</p:attrName>
                                        </p:attrNameLst>
                                      </p:cBhvr>
                                      <p:to>
                                        <p:strVal val="visible"/>
                                      </p:to>
                                    </p:set>
                                    <p:animEffect transition="in" filter="dissolve">
                                      <p:cBhvr>
                                        <p:cTn id="10"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P spid="6042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836712"/>
            <a:ext cx="5141416" cy="467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611560" y="1201348"/>
            <a:ext cx="2612707" cy="461665"/>
          </a:xfrm>
          <a:prstGeom prst="rect">
            <a:avLst/>
          </a:prstGeom>
          <a:noFill/>
        </p:spPr>
        <p:txBody>
          <a:bodyPr wrap="square" rtlCol="0">
            <a:spAutoFit/>
          </a:bodyPr>
          <a:lstStyle/>
          <a:p>
            <a:r>
              <a:rPr lang="pt-BR" dirty="0"/>
              <a:t>OBRIGADO!</a:t>
            </a:r>
          </a:p>
        </p:txBody>
      </p:sp>
    </p:spTree>
    <p:extLst>
      <p:ext uri="{BB962C8B-B14F-4D97-AF65-F5344CB8AC3E}">
        <p14:creationId xmlns:p14="http://schemas.microsoft.com/office/powerpoint/2010/main" val="358266120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Text Box 18"/>
          <p:cNvSpPr txBox="1">
            <a:spLocks noChangeArrowheads="1"/>
          </p:cNvSpPr>
          <p:nvPr/>
        </p:nvSpPr>
        <p:spPr bwMode="auto">
          <a:xfrm>
            <a:off x="1272321" y="260648"/>
            <a:ext cx="6696744"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sz="9600" b="1" i="1" dirty="0"/>
              <a:t>Síndrome </a:t>
            </a:r>
          </a:p>
          <a:p>
            <a:pPr algn="ctr">
              <a:spcBef>
                <a:spcPct val="50000"/>
              </a:spcBef>
            </a:pPr>
            <a:r>
              <a:rPr lang="es-ES" sz="9600" b="1" i="1" dirty="0"/>
              <a:t>de </a:t>
            </a:r>
          </a:p>
          <a:p>
            <a:pPr algn="ctr">
              <a:spcBef>
                <a:spcPct val="50000"/>
              </a:spcBef>
            </a:pPr>
            <a:r>
              <a:rPr lang="es-ES" sz="9600" b="1" i="1" dirty="0"/>
              <a:t>Down.</a:t>
            </a:r>
          </a:p>
        </p:txBody>
      </p:sp>
    </p:spTree>
  </p:cSld>
  <p:clrMapOvr>
    <a:masterClrMapping/>
  </p:clrMapOvr>
  <p:transition spd="slow">
    <p:sndAc>
      <p:stSnd loop="1">
        <p:snd r:embed="rId2" name="Afim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0"/>
                                  </p:stCondLst>
                                  <p:childTnLst>
                                    <p:set>
                                      <p:cBhvr>
                                        <p:cTn id="6" dur="1" fill="hold">
                                          <p:stCondLst>
                                            <p:cond delay="0"/>
                                          </p:stCondLst>
                                        </p:cTn>
                                        <p:tgtEl>
                                          <p:spTgt spid="17426"/>
                                        </p:tgtEl>
                                        <p:attrNameLst>
                                          <p:attrName>style.visibility</p:attrName>
                                        </p:attrNameLst>
                                      </p:cBhvr>
                                      <p:to>
                                        <p:strVal val="visible"/>
                                      </p:to>
                                    </p:set>
                                    <p:anim calcmode="lin" valueType="num">
                                      <p:cBhvr>
                                        <p:cTn id="7" dur="500" fill="hold"/>
                                        <p:tgtEl>
                                          <p:spTgt spid="17426"/>
                                        </p:tgtEl>
                                        <p:attrNameLst>
                                          <p:attrName>ppt_w</p:attrName>
                                        </p:attrNameLst>
                                      </p:cBhvr>
                                      <p:tavLst>
                                        <p:tav tm="0">
                                          <p:val>
                                            <p:fltVal val="0"/>
                                          </p:val>
                                        </p:tav>
                                        <p:tav tm="100000">
                                          <p:val>
                                            <p:strVal val="#ppt_w"/>
                                          </p:val>
                                        </p:tav>
                                      </p:tavLst>
                                    </p:anim>
                                    <p:anim calcmode="lin" valueType="num">
                                      <p:cBhvr>
                                        <p:cTn id="8" dur="500" fill="hold"/>
                                        <p:tgtEl>
                                          <p:spTgt spid="17426"/>
                                        </p:tgtEl>
                                        <p:attrNameLst>
                                          <p:attrName>ppt_h</p:attrName>
                                        </p:attrNameLst>
                                      </p:cBhvr>
                                      <p:tavLst>
                                        <p:tav tm="0">
                                          <p:val>
                                            <p:fltVal val="0"/>
                                          </p:val>
                                        </p:tav>
                                        <p:tav tm="100000">
                                          <p:val>
                                            <p:strVal val="#ppt_h"/>
                                          </p:val>
                                        </p:tav>
                                      </p:tavLst>
                                    </p:anim>
                                    <p:anim calcmode="lin" valueType="num">
                                      <p:cBhvr>
                                        <p:cTn id="9" dur="500" fill="hold"/>
                                        <p:tgtEl>
                                          <p:spTgt spid="17426"/>
                                        </p:tgtEl>
                                        <p:attrNameLst>
                                          <p:attrName>ppt_x</p:attrName>
                                        </p:attrNameLst>
                                      </p:cBhvr>
                                      <p:tavLst>
                                        <p:tav tm="0">
                                          <p:val>
                                            <p:fltVal val="0.5"/>
                                          </p:val>
                                        </p:tav>
                                        <p:tav tm="100000">
                                          <p:val>
                                            <p:strVal val="#ppt_x"/>
                                          </p:val>
                                        </p:tav>
                                      </p:tavLst>
                                    </p:anim>
                                    <p:anim calcmode="lin" valueType="num">
                                      <p:cBhvr>
                                        <p:cTn id="10" dur="500" fill="hold"/>
                                        <p:tgtEl>
                                          <p:spTgt spid="174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alita_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1" name="Text Box 3"/>
          <p:cNvSpPr txBox="1">
            <a:spLocks noChangeArrowheads="1"/>
          </p:cNvSpPr>
          <p:nvPr/>
        </p:nvSpPr>
        <p:spPr bwMode="auto">
          <a:xfrm>
            <a:off x="152400" y="5715000"/>
            <a:ext cx="419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dirty="0" err="1">
                <a:solidFill>
                  <a:srgbClr val="FFFFFF"/>
                </a:solidFill>
              </a:rPr>
              <a:t>Antonella</a:t>
            </a:r>
            <a:r>
              <a:rPr lang="es-ES" b="1" dirty="0">
                <a:solidFill>
                  <a:srgbClr val="FFFFFF"/>
                </a:solidFill>
              </a:rPr>
              <a:t> e Giorgio Armani -Modista</a:t>
            </a:r>
            <a:r>
              <a:rPr lang="es-ES" sz="2000" b="1" dirty="0">
                <a:solidFill>
                  <a:srgbClr val="FFFFFF"/>
                </a:solidFill>
              </a:rPr>
              <a:t>.</a:t>
            </a:r>
            <a:endParaRPr lang="es-ES" dirty="0"/>
          </a:p>
        </p:txBody>
      </p:sp>
      <p:sp>
        <p:nvSpPr>
          <p:cNvPr id="48132" name="Text Box 4"/>
          <p:cNvSpPr txBox="1">
            <a:spLocks noChangeArrowheads="1"/>
          </p:cNvSpPr>
          <p:nvPr/>
        </p:nvSpPr>
        <p:spPr bwMode="auto">
          <a:xfrm>
            <a:off x="4572000" y="304800"/>
            <a:ext cx="4572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sz="1400" b="1" dirty="0">
                <a:solidFill>
                  <a:srgbClr val="000000"/>
                </a:solidFill>
                <a:latin typeface="Arial" charset="0"/>
              </a:rPr>
              <a:t>A Síndrome de Down é uma anomalia ocasionada pela presença de um par extra de cromossomo, a 21, nas células do organismo. Por isso se chama também de </a:t>
            </a:r>
            <a:r>
              <a:rPr lang="pt-BR" sz="1400" b="1" dirty="0" err="1">
                <a:solidFill>
                  <a:srgbClr val="000000"/>
                </a:solidFill>
                <a:latin typeface="Arial" charset="0"/>
              </a:rPr>
              <a:t>Trisomía</a:t>
            </a:r>
            <a:r>
              <a:rPr lang="pt-BR" sz="1400" b="1" dirty="0">
                <a:solidFill>
                  <a:srgbClr val="000000"/>
                </a:solidFill>
                <a:latin typeface="Arial" charset="0"/>
              </a:rPr>
              <a:t> 21. A síndrome foi descoberta por Sir John </a:t>
            </a:r>
            <a:r>
              <a:rPr lang="pt-BR" sz="1400" b="1" dirty="0" err="1">
                <a:solidFill>
                  <a:srgbClr val="000000"/>
                </a:solidFill>
                <a:latin typeface="Arial" charset="0"/>
              </a:rPr>
              <a:t>Langdon</a:t>
            </a:r>
            <a:r>
              <a:rPr lang="pt-BR" sz="1400" b="1" dirty="0">
                <a:solidFill>
                  <a:srgbClr val="000000"/>
                </a:solidFill>
                <a:latin typeface="Arial" charset="0"/>
              </a:rPr>
              <a:t> Down em 1866, e a anomalia cromossômica foi descoberta pelo Prof. </a:t>
            </a:r>
            <a:r>
              <a:rPr lang="pt-BR" sz="1400" b="1" dirty="0" err="1">
                <a:solidFill>
                  <a:srgbClr val="000000"/>
                </a:solidFill>
                <a:latin typeface="Arial" charset="0"/>
              </a:rPr>
              <a:t>Jérome</a:t>
            </a:r>
            <a:r>
              <a:rPr lang="pt-BR" sz="1400" b="1" dirty="0">
                <a:solidFill>
                  <a:srgbClr val="000000"/>
                </a:solidFill>
                <a:latin typeface="Arial" charset="0"/>
              </a:rPr>
              <a:t> </a:t>
            </a:r>
            <a:r>
              <a:rPr lang="pt-BR" sz="1400" b="1" dirty="0" err="1">
                <a:solidFill>
                  <a:srgbClr val="000000"/>
                </a:solidFill>
                <a:latin typeface="Arial" charset="0"/>
              </a:rPr>
              <a:t>Lejeune</a:t>
            </a:r>
            <a:r>
              <a:rPr lang="pt-BR" sz="1400" b="1" dirty="0">
                <a:solidFill>
                  <a:srgbClr val="000000"/>
                </a:solidFill>
                <a:latin typeface="Arial" charset="0"/>
              </a:rPr>
              <a:t> em 1959.</a:t>
            </a:r>
          </a:p>
          <a:p>
            <a:pPr algn="ctr"/>
            <a:r>
              <a:rPr lang="pt-BR" sz="1400" b="1" dirty="0">
                <a:solidFill>
                  <a:srgbClr val="000000"/>
                </a:solidFill>
                <a:latin typeface="Arial" charset="0"/>
              </a:rPr>
              <a:t>A anomalia cromossômica causa a alteração e mal funcionamento de diversos órgãos. Ela afeta o cérebro e esta é a causa da falta de capacidade intelectual. Porém a intensidade com que se manifesta estas alterações é altamente variável de uma pessoa para outra.</a:t>
            </a:r>
          </a:p>
          <a:p>
            <a:pPr algn="ctr"/>
            <a:r>
              <a:rPr lang="pt-BR" sz="1400" b="1" dirty="0">
                <a:solidFill>
                  <a:srgbClr val="000000"/>
                </a:solidFill>
                <a:latin typeface="Arial" charset="0"/>
              </a:rPr>
              <a:t>A </a:t>
            </a:r>
            <a:r>
              <a:rPr lang="pt-BR" sz="1400" b="1" dirty="0" err="1">
                <a:solidFill>
                  <a:srgbClr val="000000"/>
                </a:solidFill>
                <a:latin typeface="Arial" charset="0"/>
              </a:rPr>
              <a:t>freqüência</a:t>
            </a:r>
            <a:r>
              <a:rPr lang="pt-BR" sz="1400" b="1" dirty="0">
                <a:solidFill>
                  <a:srgbClr val="000000"/>
                </a:solidFill>
                <a:latin typeface="Arial" charset="0"/>
              </a:rPr>
              <a:t> da aparição da Síndrome de Down varia por volta de 1/1000 nascimentos vivos.</a:t>
            </a:r>
          </a:p>
          <a:p>
            <a:pPr algn="ctr"/>
            <a:r>
              <a:rPr lang="pt-BR" sz="1400" b="1" dirty="0">
                <a:solidFill>
                  <a:srgbClr val="000000"/>
                </a:solidFill>
                <a:latin typeface="Arial" charset="0"/>
              </a:rPr>
              <a:t>A aplicação de bons programas de saúde tem conseguido aumentar a esperança de vida na casa dos 60 anos, em média. Ao mesmo tempo, a esmerada atenção </a:t>
            </a:r>
            <a:r>
              <a:rPr lang="pt-BR" sz="1400" b="1" dirty="0" err="1">
                <a:solidFill>
                  <a:srgbClr val="000000"/>
                </a:solidFill>
                <a:latin typeface="Arial" charset="0"/>
              </a:rPr>
              <a:t>psicoeducativa</a:t>
            </a:r>
            <a:r>
              <a:rPr lang="pt-BR" sz="1400" b="1" dirty="0">
                <a:solidFill>
                  <a:srgbClr val="000000"/>
                </a:solidFill>
                <a:latin typeface="Arial" charset="0"/>
              </a:rPr>
              <a:t>, que se inicia a partir do nascimento, permite descobrir o desenrolar de múltiplas capacidades que as pessoas com Síndrome de Down possui em distintas áreas da atividade humana.</a:t>
            </a:r>
          </a:p>
          <a:p>
            <a:pPr algn="ctr"/>
            <a:r>
              <a:rPr lang="pt-BR" sz="1400" b="1" dirty="0">
                <a:solidFill>
                  <a:srgbClr val="000000"/>
                </a:solidFill>
                <a:latin typeface="Arial" charset="0"/>
              </a:rPr>
              <a:t>Deste modo, atualmente são capazes de alcançar a plena integração em todas as áreas da vida: na família, na escola secular, no mundo do trabalho, no esporte, nas artes e na vida social</a:t>
            </a:r>
            <a:r>
              <a:rPr lang="es-ES" sz="1400" b="1" dirty="0">
                <a:solidFill>
                  <a:srgbClr val="000000"/>
                </a:solidFill>
                <a:latin typeface="Arial" charset="0"/>
              </a:rPr>
              <a:t>.</a:t>
            </a:r>
            <a:endParaRPr lang="es-ES" dirty="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iterate type="wd">
                                    <p:tmAbs val="300"/>
                                  </p:iterate>
                                  <p:childTnLst>
                                    <p:set>
                                      <p:cBhvr>
                                        <p:cTn id="6" dur="1" fill="hold">
                                          <p:stCondLst>
                                            <p:cond delay="299"/>
                                          </p:stCondLst>
                                        </p:cTn>
                                        <p:tgtEl>
                                          <p:spTgt spid="48131"/>
                                        </p:tgtEl>
                                        <p:attrNameLst>
                                          <p:attrName>style.visibility</p:attrName>
                                        </p:attrNameLst>
                                      </p:cBhvr>
                                      <p:to>
                                        <p:strVal val="visible"/>
                                      </p:to>
                                    </p:set>
                                  </p:childTnLst>
                                </p:cTn>
                              </p:par>
                            </p:childTnLst>
                          </p:cTn>
                        </p:par>
                        <p:par>
                          <p:cTn id="7" fill="hold" nodeType="afterGroup">
                            <p:stCondLst>
                              <p:cond delay="4100"/>
                            </p:stCondLst>
                            <p:childTnLst>
                              <p:par>
                                <p:cTn id="8" presetID="9" presetClass="entr" presetSubtype="0" fill="hold" grpId="0" nodeType="afterEffect">
                                  <p:stCondLst>
                                    <p:cond delay="4000"/>
                                  </p:stCondLst>
                                  <p:childTnLst>
                                    <p:set>
                                      <p:cBhvr>
                                        <p:cTn id="9" dur="1" fill="hold">
                                          <p:stCondLst>
                                            <p:cond delay="0"/>
                                          </p:stCondLst>
                                        </p:cTn>
                                        <p:tgtEl>
                                          <p:spTgt spid="48132"/>
                                        </p:tgtEl>
                                        <p:attrNameLst>
                                          <p:attrName>style.visibility</p:attrName>
                                        </p:attrNameLst>
                                      </p:cBhvr>
                                      <p:to>
                                        <p:strVal val="visible"/>
                                      </p:to>
                                    </p:set>
                                    <p:animEffect transition="in" filter="dissolve">
                                      <p:cBhvr>
                                        <p:cTn id="10"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581965"/>
            <a:ext cx="2737233" cy="276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216046" y="258054"/>
            <a:ext cx="4272323" cy="523220"/>
          </a:xfrm>
          <a:prstGeom prst="rect">
            <a:avLst/>
          </a:prstGeom>
          <a:noFill/>
        </p:spPr>
        <p:txBody>
          <a:bodyPr wrap="none" rtlCol="0">
            <a:spAutoFit/>
          </a:bodyPr>
          <a:lstStyle/>
          <a:p>
            <a:r>
              <a:rPr lang="pt-BR" sz="2800" dirty="0"/>
              <a:t>Características </a:t>
            </a:r>
            <a:r>
              <a:rPr lang="pt-BR" sz="2800" dirty="0" err="1"/>
              <a:t>físicoclínicas</a:t>
            </a:r>
            <a:endParaRPr lang="pt-BR" sz="2800" dirty="0"/>
          </a:p>
        </p:txBody>
      </p:sp>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053" y="0"/>
            <a:ext cx="2581947" cy="228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0" y="1000108"/>
            <a:ext cx="4572000" cy="5632311"/>
          </a:xfrm>
          <a:prstGeom prst="rect">
            <a:avLst/>
          </a:prstGeom>
        </p:spPr>
        <p:txBody>
          <a:bodyPr>
            <a:spAutoFit/>
          </a:bodyPr>
          <a:lstStyle/>
          <a:p>
            <a:pPr marL="800100" lvl="1" indent="-342900">
              <a:buFont typeface="Arial" pitchFamily="34" charset="0"/>
              <a:buChar char="•"/>
            </a:pPr>
            <a:r>
              <a:rPr lang="pt-BR" dirty="0"/>
              <a:t>Linha siamesa palmar</a:t>
            </a:r>
          </a:p>
          <a:p>
            <a:pPr marL="800100" lvl="1" indent="-342900">
              <a:buFont typeface="Arial" pitchFamily="34" charset="0"/>
              <a:buChar char="•"/>
            </a:pPr>
            <a:r>
              <a:rPr lang="pt-BR" dirty="0" err="1"/>
              <a:t>Clinodactilia</a:t>
            </a:r>
            <a:r>
              <a:rPr lang="pt-BR" dirty="0"/>
              <a:t> – Dedos Curtos</a:t>
            </a:r>
          </a:p>
          <a:p>
            <a:pPr marL="800100" lvl="1" indent="-342900">
              <a:buFont typeface="Arial" pitchFamily="34" charset="0"/>
              <a:buChar char="•"/>
            </a:pPr>
            <a:r>
              <a:rPr lang="pt-BR" dirty="0"/>
              <a:t>Defeitos cardíacos septais</a:t>
            </a:r>
          </a:p>
          <a:p>
            <a:pPr marL="800100" lvl="1" indent="-342900">
              <a:buFont typeface="Arial" pitchFamily="34" charset="0"/>
              <a:buChar char="•"/>
            </a:pPr>
            <a:r>
              <a:rPr lang="pt-BR" dirty="0"/>
              <a:t>Feto de menor tamanho</a:t>
            </a:r>
          </a:p>
          <a:p>
            <a:pPr marL="800100" lvl="1" indent="-342900">
              <a:buFont typeface="Arial" pitchFamily="34" charset="0"/>
              <a:buChar char="•"/>
            </a:pPr>
            <a:r>
              <a:rPr lang="pt-BR" dirty="0"/>
              <a:t>espessamento </a:t>
            </a:r>
            <a:r>
              <a:rPr lang="pt-BR" dirty="0" err="1"/>
              <a:t>nucal</a:t>
            </a:r>
            <a:r>
              <a:rPr lang="pt-BR" dirty="0"/>
              <a:t> – Cabeça grande</a:t>
            </a:r>
          </a:p>
          <a:p>
            <a:pPr marL="800100" lvl="1" indent="-342900">
              <a:buFont typeface="Arial" pitchFamily="34" charset="0"/>
              <a:buChar char="•"/>
            </a:pPr>
            <a:r>
              <a:rPr lang="pt-BR" dirty="0"/>
              <a:t>Semelhança facial dos portadores.</a:t>
            </a:r>
          </a:p>
          <a:p>
            <a:pPr marL="800100" lvl="1" indent="-342900">
              <a:buFont typeface="Arial" pitchFamily="34" charset="0"/>
              <a:buChar char="•"/>
            </a:pPr>
            <a:r>
              <a:rPr lang="pt-BR" dirty="0"/>
              <a:t>Hipotireoidismo</a:t>
            </a:r>
          </a:p>
          <a:p>
            <a:pPr marL="800100" lvl="1" indent="-342900">
              <a:buFont typeface="Arial" pitchFamily="34" charset="0"/>
              <a:buChar char="•"/>
            </a:pPr>
            <a:r>
              <a:rPr lang="pt-BR" dirty="0"/>
              <a:t>Vitiligo (5 a 8%)</a:t>
            </a:r>
          </a:p>
          <a:p>
            <a:pPr marL="800100" lvl="1" indent="-342900">
              <a:buFont typeface="Arial" pitchFamily="34" charset="0"/>
              <a:buChar char="•"/>
            </a:pPr>
            <a:r>
              <a:rPr lang="pt-BR" dirty="0"/>
              <a:t>Casos de Leucemia (2 a 3%)</a:t>
            </a:r>
          </a:p>
          <a:p>
            <a:pPr marL="800100" lvl="1" indent="-342900">
              <a:buFont typeface="Arial" pitchFamily="34" charset="0"/>
              <a:buChar char="•"/>
            </a:pPr>
            <a:r>
              <a:rPr lang="pt-BR" dirty="0"/>
              <a:t>Alzheimer (6%)</a:t>
            </a:r>
          </a:p>
          <a:p>
            <a:pPr marL="800100" lvl="1" indent="-342900">
              <a:buFont typeface="Arial" pitchFamily="34" charset="0"/>
              <a:buChar char="•"/>
            </a:pPr>
            <a:r>
              <a:rPr lang="pt-BR" dirty="0"/>
              <a:t>Dificuldade no Aprendizado – Retardo mental.</a:t>
            </a:r>
          </a:p>
          <a:p>
            <a:pPr marL="800100" lvl="1" indent="-342900">
              <a:buFont typeface="Arial" pitchFamily="34" charset="0"/>
              <a:buChar char="•"/>
            </a:pPr>
            <a:r>
              <a:rPr lang="pt-BR" dirty="0"/>
              <a:t>Otites e deficiências visuais.</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8617" y="4520282"/>
            <a:ext cx="2857128" cy="205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59140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alita_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80" name="Text Box 4"/>
          <p:cNvSpPr txBox="1">
            <a:spLocks noChangeArrowheads="1"/>
          </p:cNvSpPr>
          <p:nvPr/>
        </p:nvSpPr>
        <p:spPr bwMode="auto">
          <a:xfrm>
            <a:off x="6781800" y="4149725"/>
            <a:ext cx="2057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b="1">
                <a:cs typeface="Times New Roman" pitchFamily="18" charset="0"/>
              </a:rPr>
              <a:t>Cerca de 40 a 50 % de crianças com SD, sofre cardiopatias congênitas.</a:t>
            </a:r>
            <a:r>
              <a:rPr lang="es-ES"/>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50180"/>
                                        </p:tgtEl>
                                        <p:attrNameLst>
                                          <p:attrName>style.visibility</p:attrName>
                                        </p:attrNameLst>
                                      </p:cBhvr>
                                      <p:to>
                                        <p:strVal val="visible"/>
                                      </p:to>
                                    </p:set>
                                    <p:animEffect transition="in" filter="dissolve">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Talita_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962400"/>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3"/>
          <p:cNvSpPr txBox="1">
            <a:spLocks noChangeArrowheads="1"/>
          </p:cNvSpPr>
          <p:nvPr/>
        </p:nvSpPr>
        <p:spPr bwMode="auto">
          <a:xfrm>
            <a:off x="2743200" y="3048000"/>
            <a:ext cx="365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dirty="0">
                <a:solidFill>
                  <a:schemeClr val="bg1"/>
                </a:solidFill>
              </a:rPr>
              <a:t>Pepe e Raúl Madrid – </a:t>
            </a:r>
            <a:r>
              <a:rPr lang="es-ES" b="1" dirty="0" err="1">
                <a:solidFill>
                  <a:schemeClr val="bg1"/>
                </a:solidFill>
              </a:rPr>
              <a:t>Jogador</a:t>
            </a:r>
            <a:r>
              <a:rPr lang="es-ES" b="1" dirty="0">
                <a:solidFill>
                  <a:schemeClr val="bg1"/>
                </a:solidFill>
              </a:rPr>
              <a:t> de </a:t>
            </a:r>
            <a:r>
              <a:rPr lang="es-ES" b="1" dirty="0" err="1">
                <a:solidFill>
                  <a:schemeClr val="bg1"/>
                </a:solidFill>
              </a:rPr>
              <a:t>Futebol</a:t>
            </a:r>
            <a:endParaRPr lang="es-ES" b="1" dirty="0">
              <a:solidFill>
                <a:schemeClr val="bg1"/>
              </a:solidFill>
            </a:endParaRPr>
          </a:p>
        </p:txBody>
      </p:sp>
      <p:sp>
        <p:nvSpPr>
          <p:cNvPr id="51204" name="Text Box 4"/>
          <p:cNvSpPr txBox="1">
            <a:spLocks noChangeArrowheads="1"/>
          </p:cNvSpPr>
          <p:nvPr/>
        </p:nvSpPr>
        <p:spPr bwMode="auto">
          <a:xfrm>
            <a:off x="228600" y="4114800"/>
            <a:ext cx="868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b="1" dirty="0">
                <a:cs typeface="Times New Roman" pitchFamily="18" charset="0"/>
              </a:rPr>
              <a:t>Outro grupo mais comum entre pessoas com SD  de um modo geral constitui de um certo desequilíbrio hormonal e imunológico. Também se considera como relativamente frequente problemas de natureza gastrointestinal sendo que as ocorrências de leucemia e a doença de Alzheimer estão</a:t>
            </a:r>
            <a:r>
              <a:rPr lang="es-ES" b="1" dirty="0">
                <a:cs typeface="Times New Roman" pitchFamily="18" charset="0"/>
              </a:rPr>
              <a:t> aumentado.</a:t>
            </a:r>
            <a:r>
              <a:rPr lang="es-ES" b="1" dirty="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iterate type="wd">
                                    <p:tmAbs val="300"/>
                                  </p:iterate>
                                  <p:childTnLst>
                                    <p:set>
                                      <p:cBhvr>
                                        <p:cTn id="6" dur="1" fill="hold">
                                          <p:stCondLst>
                                            <p:cond delay="299"/>
                                          </p:stCondLst>
                                        </p:cTn>
                                        <p:tgtEl>
                                          <p:spTgt spid="51203"/>
                                        </p:tgtEl>
                                        <p:attrNameLst>
                                          <p:attrName>style.visibility</p:attrName>
                                        </p:attrNameLst>
                                      </p:cBhvr>
                                      <p:to>
                                        <p:strVal val="visible"/>
                                      </p:to>
                                    </p:set>
                                  </p:childTnLst>
                                </p:cTn>
                              </p:par>
                            </p:childTnLst>
                          </p:cTn>
                        </p:par>
                        <p:par>
                          <p:cTn id="7" fill="hold" nodeType="afterGroup">
                            <p:stCondLst>
                              <p:cond delay="4400"/>
                            </p:stCondLst>
                            <p:childTnLst>
                              <p:par>
                                <p:cTn id="8" presetID="9" presetClass="entr" presetSubtype="0" fill="hold" grpId="0" nodeType="afterEffect">
                                  <p:stCondLst>
                                    <p:cond delay="4000"/>
                                  </p:stCondLst>
                                  <p:childTnLst>
                                    <p:set>
                                      <p:cBhvr>
                                        <p:cTn id="9" dur="1" fill="hold">
                                          <p:stCondLst>
                                            <p:cond delay="0"/>
                                          </p:stCondLst>
                                        </p:cTn>
                                        <p:tgtEl>
                                          <p:spTgt spid="51204"/>
                                        </p:tgtEl>
                                        <p:attrNameLst>
                                          <p:attrName>style.visibility</p:attrName>
                                        </p:attrNameLst>
                                      </p:cBhvr>
                                      <p:to>
                                        <p:strVal val="visible"/>
                                      </p:to>
                                    </p:set>
                                    <p:animEffect transition="in" filter="dissolve">
                                      <p:cBhvr>
                                        <p:cTn id="10"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alita_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8" name="Text Box 4"/>
          <p:cNvSpPr txBox="1">
            <a:spLocks noChangeArrowheads="1"/>
          </p:cNvSpPr>
          <p:nvPr/>
        </p:nvSpPr>
        <p:spPr bwMode="auto">
          <a:xfrm>
            <a:off x="228600" y="304800"/>
            <a:ext cx="333533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sz="2000" b="1">
                <a:cs typeface="Times New Roman" pitchFamily="18" charset="0"/>
              </a:rPr>
              <a:t>As crianças com SD, tem uma gama completa de emoções e atitudes; em seus jogos e travessuras são criativos e imaginativos; e quando alcançam o estado adulto podem chegar a ter, com um apoio variado, uma vida independente.</a:t>
            </a:r>
            <a:r>
              <a:rPr lang="pt-BR" b="1"/>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52228"/>
                                        </p:tgtEl>
                                        <p:attrNameLst>
                                          <p:attrName>style.visibility</p:attrName>
                                        </p:attrNameLst>
                                      </p:cBhvr>
                                      <p:to>
                                        <p:strVal val="visible"/>
                                      </p:to>
                                    </p:set>
                                    <p:animEffect transition="in" filter="dissolve">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alita_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1371600" y="57912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s-ES" b="1"/>
          </a:p>
        </p:txBody>
      </p:sp>
      <p:sp>
        <p:nvSpPr>
          <p:cNvPr id="53253" name="Text Box 5"/>
          <p:cNvSpPr txBox="1">
            <a:spLocks noChangeArrowheads="1"/>
          </p:cNvSpPr>
          <p:nvPr/>
        </p:nvSpPr>
        <p:spPr bwMode="auto">
          <a:xfrm>
            <a:off x="2819400" y="304800"/>
            <a:ext cx="6324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sz="2000">
                <a:solidFill>
                  <a:srgbClr val="FFFFFF"/>
                </a:solidFill>
                <a:latin typeface="Arial" charset="0"/>
              </a:rPr>
              <a:t>Atualmente pode-se dizer, que os limites no desenvolvimento das crianças com SD não estão firmemente estabelecidos e que vão depender muito diretamente da idoneidade dos programas de estimulação precoce e educativos, também estão em pleno processo de exploração</a:t>
            </a:r>
            <a:endParaRPr lang="pt-BR" sz="2800">
              <a:solidFill>
                <a:srgbClr val="FFFFFF"/>
              </a:solidFill>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53253"/>
                                        </p:tgtEl>
                                        <p:attrNameLst>
                                          <p:attrName>style.visibility</p:attrName>
                                        </p:attrNameLst>
                                      </p:cBhvr>
                                      <p:to>
                                        <p:strVal val="visible"/>
                                      </p:to>
                                    </p:set>
                                    <p:animEffect transition="in" filter="dissolve">
                                      <p:cBhvr>
                                        <p:cTn id="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Talita_0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5" name="Text Box 3"/>
          <p:cNvSpPr txBox="1">
            <a:spLocks noChangeArrowheads="1"/>
          </p:cNvSpPr>
          <p:nvPr/>
        </p:nvSpPr>
        <p:spPr bwMode="auto">
          <a:xfrm>
            <a:off x="685800" y="5859463"/>
            <a:ext cx="563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dirty="0" err="1">
                <a:solidFill>
                  <a:schemeClr val="bg1"/>
                </a:solidFill>
              </a:rPr>
              <a:t>Alessandra</a:t>
            </a:r>
            <a:r>
              <a:rPr lang="es-ES" b="1" dirty="0">
                <a:solidFill>
                  <a:schemeClr val="bg1"/>
                </a:solidFill>
              </a:rPr>
              <a:t> e Antonio Resines – </a:t>
            </a:r>
            <a:r>
              <a:rPr lang="es-ES" b="1" dirty="0" err="1">
                <a:solidFill>
                  <a:schemeClr val="bg1"/>
                </a:solidFill>
              </a:rPr>
              <a:t>Ator</a:t>
            </a:r>
            <a:r>
              <a:rPr lang="es-ES" b="1" dirty="0">
                <a:solidFill>
                  <a:schemeClr val="bg1"/>
                </a:solidFill>
              </a:rPr>
              <a:t>.</a:t>
            </a:r>
          </a:p>
        </p:txBody>
      </p:sp>
      <p:sp>
        <p:nvSpPr>
          <p:cNvPr id="54276" name="Text Box 4"/>
          <p:cNvSpPr txBox="1">
            <a:spLocks noChangeArrowheads="1"/>
          </p:cNvSpPr>
          <p:nvPr/>
        </p:nvSpPr>
        <p:spPr bwMode="auto">
          <a:xfrm>
            <a:off x="228600" y="373063"/>
            <a:ext cx="2471738"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sz="2000">
                <a:solidFill>
                  <a:srgbClr val="FFFFFF"/>
                </a:solidFill>
                <a:latin typeface="Arial" charset="0"/>
              </a:rPr>
              <a:t>Tomando como base os testes de Coeficiente Intelectual simples, as crianças com SD freqüentemente são classificados com níveis de retardo mental débil, excluindo uma pequena porcentagem que se encontram nos grupos..</a:t>
            </a:r>
            <a:endParaRPr lang="pt-BR" b="1">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iterate type="wd">
                                    <p:tmAbs val="300"/>
                                  </p:iterate>
                                  <p:childTnLst>
                                    <p:set>
                                      <p:cBhvr>
                                        <p:cTn id="6" dur="1" fill="hold">
                                          <p:stCondLst>
                                            <p:cond delay="299"/>
                                          </p:stCondLst>
                                        </p:cTn>
                                        <p:tgtEl>
                                          <p:spTgt spid="54275"/>
                                        </p:tgtEl>
                                        <p:attrNameLst>
                                          <p:attrName>style.visibility</p:attrName>
                                        </p:attrNameLst>
                                      </p:cBhvr>
                                      <p:to>
                                        <p:strVal val="visible"/>
                                      </p:to>
                                    </p:set>
                                  </p:childTnLst>
                                </p:cTn>
                              </p:par>
                            </p:childTnLst>
                          </p:cTn>
                        </p:par>
                        <p:par>
                          <p:cTn id="7" fill="hold" nodeType="afterGroup">
                            <p:stCondLst>
                              <p:cond delay="4100"/>
                            </p:stCondLst>
                            <p:childTnLst>
                              <p:par>
                                <p:cTn id="8" presetID="9" presetClass="entr" presetSubtype="0" fill="hold" grpId="0" nodeType="afterEffect">
                                  <p:stCondLst>
                                    <p:cond delay="4000"/>
                                  </p:stCondLst>
                                  <p:childTnLst>
                                    <p:set>
                                      <p:cBhvr>
                                        <p:cTn id="9" dur="1" fill="hold">
                                          <p:stCondLst>
                                            <p:cond delay="0"/>
                                          </p:stCondLst>
                                        </p:cTn>
                                        <p:tgtEl>
                                          <p:spTgt spid="54276"/>
                                        </p:tgtEl>
                                        <p:attrNameLst>
                                          <p:attrName>style.visibility</p:attrName>
                                        </p:attrNameLst>
                                      </p:cBhvr>
                                      <p:to>
                                        <p:strVal val="visible"/>
                                      </p:to>
                                    </p:set>
                                    <p:animEffect transition="in" filter="dissolve">
                                      <p:cBhvr>
                                        <p:cTn id="10"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theme/theme1.xml><?xml version="1.0" encoding="utf-8"?>
<a:theme xmlns:a="http://schemas.openxmlformats.org/drawingml/2006/main" name="Sindrome de Down">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Sindrome de Down</Template>
  <TotalTime>57</TotalTime>
  <Words>834</Words>
  <Application>Microsoft Office PowerPoint</Application>
  <PresentationFormat>Apresentação na tela (4:3)</PresentationFormat>
  <Paragraphs>53</Paragraphs>
  <Slides>16</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16</vt:i4>
      </vt:variant>
    </vt:vector>
  </HeadingPairs>
  <TitlesOfParts>
    <vt:vector size="19" baseType="lpstr">
      <vt:lpstr>Arial</vt:lpstr>
      <vt:lpstr>Times New Roman</vt:lpstr>
      <vt:lpstr>Sindrome de Down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Thais Bruna Cunha dos Santos</dc:creator>
  <cp:lastModifiedBy>thomaz-abdalla</cp:lastModifiedBy>
  <cp:revision>10</cp:revision>
  <dcterms:created xsi:type="dcterms:W3CDTF">2011-06-16T16:36:08Z</dcterms:created>
  <dcterms:modified xsi:type="dcterms:W3CDTF">2023-07-26T19:08:32Z</dcterms:modified>
</cp:coreProperties>
</file>